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63" r:id="rId3"/>
    <p:sldId id="258" r:id="rId4"/>
    <p:sldId id="277" r:id="rId5"/>
    <p:sldId id="288" r:id="rId6"/>
    <p:sldId id="289" r:id="rId7"/>
    <p:sldId id="279" r:id="rId8"/>
    <p:sldId id="280" r:id="rId9"/>
    <p:sldId id="281" r:id="rId10"/>
    <p:sldId id="282" r:id="rId11"/>
    <p:sldId id="283" r:id="rId12"/>
    <p:sldId id="284" r:id="rId13"/>
    <p:sldId id="285" r:id="rId14"/>
    <p:sldId id="286" r:id="rId15"/>
    <p:sldId id="287" r:id="rId16"/>
    <p:sldId id="290" r:id="rId17"/>
    <p:sldId id="291" r:id="rId18"/>
    <p:sldId id="292" r:id="rId19"/>
    <p:sldId id="293" r:id="rId20"/>
    <p:sldId id="294" r:id="rId21"/>
    <p:sldId id="295" r:id="rId22"/>
    <p:sldId id="296" r:id="rId23"/>
    <p:sldId id="297" r:id="rId24"/>
    <p:sldId id="299" r:id="rId25"/>
    <p:sldId id="301" r:id="rId26"/>
    <p:sldId id="302" r:id="rId27"/>
    <p:sldId id="300" r:id="rId28"/>
    <p:sldId id="259" r:id="rId29"/>
    <p:sldId id="265" r:id="rId30"/>
    <p:sldId id="266" r:id="rId31"/>
    <p:sldId id="267" r:id="rId32"/>
    <p:sldId id="268" r:id="rId33"/>
    <p:sldId id="269" r:id="rId34"/>
    <p:sldId id="270" r:id="rId35"/>
    <p:sldId id="274" r:id="rId36"/>
    <p:sldId id="273" r:id="rId37"/>
    <p:sldId id="272" r:id="rId38"/>
    <p:sldId id="275" r:id="rId39"/>
    <p:sldId id="276" r:id="rId40"/>
    <p:sldId id="260" r:id="rId4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B5F02-D1F5-4A8C-9E16-879D2FAAE6D2}" type="datetimeFigureOut">
              <a:rPr lang="es-MX" smtClean="0"/>
              <a:t>28/02/2026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8E338-237A-4FD6-91E8-AE3330CCA9C3}" type="slidenum">
              <a:rPr lang="es-MX" smtClean="0"/>
              <a:t>‹Nº›</a:t>
            </a:fld>
            <a:endParaRPr lang="es-MX"/>
          </a:p>
        </p:txBody>
      </p:sp>
    </p:spTree>
    <p:extLst>
      <p:ext uri="{BB962C8B-B14F-4D97-AF65-F5344CB8AC3E}">
        <p14:creationId xmlns:p14="http://schemas.microsoft.com/office/powerpoint/2010/main" val="65143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97A6B-C8A5-A893-2EB4-EAD802D176B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2E9E8D3-983C-1FBA-F097-D58F78BA9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0900B84-F10B-751B-5908-FC18C6422C01}"/>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89A144F6-9197-16C1-A989-50C7A0E4960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6DBAAEB-1ABF-E979-BAC2-66927C69E877}"/>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827284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FDA35-B0B4-E787-3D72-F031788E9A7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0F0C38B-FF72-ABBA-A9A3-57F2D48A308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21F98C5-01BB-732B-11CB-7FADA28975F8}"/>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109513AF-E2D8-C50D-31BA-5F9705122F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26C0206-8F5E-04A4-613D-6EC2B5984FC0}"/>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416630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FF840C8-6BFA-8DB5-04D9-2FFF606B96A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83C22F2-C176-59C9-19E7-C3A94CBB29F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612D9B4-8F58-BE69-EF19-A521A08A9F5A}"/>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3DB5D75A-9186-AC95-3F60-D715E515C1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FF889DC-3AEB-704A-0884-C0B1EAD821F5}"/>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37617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53055-0E2B-CB93-6D72-F6BFE456BA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C4E3AF4-F79F-763A-9DAF-C6C175A55FA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8555DC5-3E01-56E7-631E-04D4A904C314}"/>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55B53975-0403-0D44-401F-71EA01B217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63A586F-F27C-248A-D498-ADFFEFE93691}"/>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06429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57E10-4726-7D0A-E1F8-93439BFF20A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7C9CE40-9232-9AC4-A9C6-59A9B8473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1E2653-A3E2-493F-59D0-04D925E18921}"/>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1ADFD983-ED4E-38A6-DCD5-DB9EF6346A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D502D16-37E0-4D0D-5BB7-68A3BDB4C672}"/>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02208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60EA5F-E2E9-67F7-E292-C84FCB6FE5E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F13239D-44F0-8AD1-FF8A-D79A0CA8177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769FD3F-356E-6F60-6A25-56717337FB9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17C736D-F3D7-D82B-BB73-E65F46C18CBA}"/>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C692062B-BCCF-C2B2-D017-588DE122978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0151BE1-2995-E957-66B3-46B9B16082A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232492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1DADCE-63AC-54B1-31D4-48CC1F8280F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BE131CC-B953-9DA0-84D7-342F7661F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1ADC272-3617-466E-F6F0-16A81075165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FDDCA87-61A0-8976-E9D1-03EDE6E114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50B0352-2822-B688-0216-B6F8FB988F7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A0D192A-B4AB-FABE-D934-62F9F766DA0D}"/>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8" name="Marcador de pie de página 7">
            <a:extLst>
              <a:ext uri="{FF2B5EF4-FFF2-40B4-BE49-F238E27FC236}">
                <a16:creationId xmlns:a16="http://schemas.microsoft.com/office/drawing/2014/main" id="{144D7369-D1D8-1689-1054-CDA2898646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38CB792-19CD-5761-B36C-DC7CC94594B6}"/>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83154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624A4-077D-5486-B7D9-11FE3E1CD16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C9D86B5-34D8-63DA-CA5E-EB64FC37BEA0}"/>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4" name="Marcador de pie de página 3">
            <a:extLst>
              <a:ext uri="{FF2B5EF4-FFF2-40B4-BE49-F238E27FC236}">
                <a16:creationId xmlns:a16="http://schemas.microsoft.com/office/drawing/2014/main" id="{9F1CB502-05EE-237F-2E29-626516E35C1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54E0509-4D7E-FE6F-A441-35102690137D}"/>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93419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3D2BB40-084A-590A-568A-4FBC55A7A4CC}"/>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3" name="Marcador de pie de página 2">
            <a:extLst>
              <a:ext uri="{FF2B5EF4-FFF2-40B4-BE49-F238E27FC236}">
                <a16:creationId xmlns:a16="http://schemas.microsoft.com/office/drawing/2014/main" id="{1031945B-3C8A-CC04-90CF-86A6FB92666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0554383D-C3B6-AF0C-D3F1-2DB73EE04BB0}"/>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335390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07E4E-5A62-92CA-7ACA-D3C6DC7B51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843F851-D00D-6093-A986-6C5F35C56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96ECEE2-9260-2C2E-BC65-C11DE6DFF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6AE17B-F1FD-90D4-9A7D-49AAC564DEA5}"/>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561728C9-30AA-559A-CB48-C6B86631338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F8E15D-A90F-EA63-7DF9-46C7810DE39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6893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DD758-F948-B2A7-DC08-B687F91B8D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A1C892A9-AD64-6F7D-FEE0-967756CA2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D238B53-DBF4-A3CB-9E1A-386EDC498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447764-59A7-8823-1D1A-CF02217FD75B}"/>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80A3D35F-6746-D59D-FB36-01BA85D3881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65FE247-F7A5-5BF6-7419-4D0C9940C50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49346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9D456B8-F474-DC21-CA32-71136C73E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776B21C-E071-F827-CAB6-8D305BED3A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CD4E7BC-1E44-2D21-548A-97F953824F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2D6E618A-2674-067F-A9B5-F000F8046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F06479D-49A2-2EF0-B936-306AEE0B0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C0401-0789-4F42-8B4F-18107AD06626}" type="slidenum">
              <a:rPr lang="es-MX" smtClean="0"/>
              <a:t>‹Nº›</a:t>
            </a:fld>
            <a:endParaRPr lang="es-MX"/>
          </a:p>
        </p:txBody>
      </p:sp>
    </p:spTree>
    <p:extLst>
      <p:ext uri="{BB962C8B-B14F-4D97-AF65-F5344CB8AC3E}">
        <p14:creationId xmlns:p14="http://schemas.microsoft.com/office/powerpoint/2010/main" val="283225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13792C0E-56A4-038E-25C8-41619E973B3F}"/>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091815" y="510540"/>
            <a:ext cx="5303520" cy="5836920"/>
          </a:xfrm>
          <a:prstGeom prst="rect">
            <a:avLst/>
          </a:prstGeom>
          <a:noFill/>
        </p:spPr>
      </p:pic>
      <p:pic>
        <p:nvPicPr>
          <p:cNvPr id="11" name="Imagen 10" descr="Logotipo&#10;&#10;Descripción generada automáticamente">
            <a:extLst>
              <a:ext uri="{FF2B5EF4-FFF2-40B4-BE49-F238E27FC236}">
                <a16:creationId xmlns:a16="http://schemas.microsoft.com/office/drawing/2014/main" id="{76F1C2F9-DDFC-CBF2-E48A-E64DE4A37D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5905" y="46990"/>
            <a:ext cx="2301875" cy="1016000"/>
          </a:xfrm>
          <a:prstGeom prst="rect">
            <a:avLst/>
          </a:prstGeom>
          <a:noFill/>
          <a:ln>
            <a:noFill/>
          </a:ln>
        </p:spPr>
      </p:pic>
      <p:pic>
        <p:nvPicPr>
          <p:cNvPr id="12" name="Imagen 11">
            <a:extLst>
              <a:ext uri="{FF2B5EF4-FFF2-40B4-BE49-F238E27FC236}">
                <a16:creationId xmlns:a16="http://schemas.microsoft.com/office/drawing/2014/main" id="{503E3447-738B-D8B1-B47D-8EBA647E11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537" b="20603"/>
          <a:stretch/>
        </p:blipFill>
        <p:spPr bwMode="auto">
          <a:xfrm>
            <a:off x="277495" y="46990"/>
            <a:ext cx="1516380" cy="1089660"/>
          </a:xfrm>
          <a:prstGeom prst="rect">
            <a:avLst/>
          </a:prstGeom>
          <a:noFill/>
          <a:ln>
            <a:noFill/>
          </a:ln>
          <a:extLst>
            <a:ext uri="{53640926-AAD7-44D8-BBD7-CCE9431645EC}">
              <a14:shadowObscured xmlns:a14="http://schemas.microsoft.com/office/drawing/2010/main"/>
            </a:ext>
          </a:extLst>
        </p:spPr>
      </p:pic>
      <p:sp>
        <p:nvSpPr>
          <p:cNvPr id="14" name="CuadroTexto 13">
            <a:extLst>
              <a:ext uri="{FF2B5EF4-FFF2-40B4-BE49-F238E27FC236}">
                <a16:creationId xmlns:a16="http://schemas.microsoft.com/office/drawing/2014/main" id="{29E7C584-C5C9-2730-50A7-5B38CB386E43}"/>
              </a:ext>
            </a:extLst>
          </p:cNvPr>
          <p:cNvSpPr txBox="1"/>
          <p:nvPr/>
        </p:nvSpPr>
        <p:spPr>
          <a:xfrm>
            <a:off x="1943100" y="374015"/>
            <a:ext cx="7124700" cy="799130"/>
          </a:xfrm>
          <a:prstGeom prst="rect">
            <a:avLst/>
          </a:prstGeom>
          <a:noFill/>
        </p:spPr>
        <p:txBody>
          <a:bodyPr wrap="square">
            <a:spAutoFit/>
          </a:bodyPr>
          <a:lstStyle/>
          <a:p>
            <a:pPr algn="ctr">
              <a:lnSpc>
                <a:spcPct val="107000"/>
              </a:lnSpc>
              <a:spcAft>
                <a:spcPts val="800"/>
              </a:spcAft>
              <a:buNone/>
            </a:pPr>
            <a:r>
              <a:rPr lang="es-MX" sz="2000" b="1" kern="100" dirty="0">
                <a:effectLst/>
                <a:latin typeface="Arial" panose="020B0604020202020204" pitchFamily="34" charset="0"/>
                <a:ea typeface="Calibri" panose="020F0502020204030204" pitchFamily="34" charset="0"/>
                <a:cs typeface="Times New Roman" panose="02020603050405020304" pitchFamily="18" charset="0"/>
              </a:rPr>
              <a:t>TECNOLÓGICO NACIONAL DE MÉXICO</a:t>
            </a: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s-MX" sz="1800" b="1" kern="100" dirty="0">
                <a:effectLst/>
                <a:latin typeface="Arial" panose="020B0604020202020204" pitchFamily="34" charset="0"/>
                <a:ea typeface="Calibri" panose="020F0502020204030204" pitchFamily="34" charset="0"/>
                <a:cs typeface="Times New Roman" panose="02020603050405020304" pitchFamily="18" charset="0"/>
              </a:rPr>
              <a:t>UNIDAD ACADÉMICA VENUSTIANO CARRANZA</a:t>
            </a: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6" name="CuadroTexto 15">
            <a:extLst>
              <a:ext uri="{FF2B5EF4-FFF2-40B4-BE49-F238E27FC236}">
                <a16:creationId xmlns:a16="http://schemas.microsoft.com/office/drawing/2014/main" id="{A4A9E771-2CE9-85CC-E1A4-169697077E49}"/>
              </a:ext>
            </a:extLst>
          </p:cNvPr>
          <p:cNvSpPr txBox="1"/>
          <p:nvPr/>
        </p:nvSpPr>
        <p:spPr>
          <a:xfrm>
            <a:off x="2550694" y="1329363"/>
            <a:ext cx="6096000" cy="367216"/>
          </a:xfrm>
          <a:prstGeom prst="rect">
            <a:avLst/>
          </a:prstGeom>
          <a:noFill/>
        </p:spPr>
        <p:txBody>
          <a:bodyPr wrap="square">
            <a:spAutoFit/>
          </a:bodyPr>
          <a:lstStyle/>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a:t>
            </a:r>
            <a:r>
              <a:rPr lang="es-MX" sz="1800" b="1" kern="0" dirty="0">
                <a:effectLst/>
                <a:latin typeface="Arial" panose="020B0604020202020204" pitchFamily="34" charset="0"/>
                <a:ea typeface="Times New Roman" panose="02020603050405020304" pitchFamily="18" charset="0"/>
                <a:cs typeface="Arial" panose="020B0604020202020204" pitchFamily="34" charset="0"/>
              </a:rPr>
              <a:t>INGENIERÍA EN SISTEMAS COMPUTACIONALES</a:t>
            </a:r>
            <a:r>
              <a:rPr lang="en-US" sz="1800" b="1" kern="0" dirty="0">
                <a:effectLst/>
                <a:latin typeface="Arial" panose="020B0604020202020204" pitchFamily="34" charset="0"/>
                <a:ea typeface="Arial" panose="020B0604020202020204" pitchFamily="34" charset="0"/>
                <a:cs typeface="Arial" panose="020B0604020202020204" pitchFamily="34" charset="0"/>
              </a:rPr>
              <a:t>”</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1FA8327A-BF41-1978-27AD-7942D85077F5}"/>
              </a:ext>
            </a:extLst>
          </p:cNvPr>
          <p:cNvSpPr txBox="1"/>
          <p:nvPr/>
        </p:nvSpPr>
        <p:spPr>
          <a:xfrm>
            <a:off x="2550694" y="1824715"/>
            <a:ext cx="6096000" cy="1195648"/>
          </a:xfrm>
          <a:prstGeom prst="rect">
            <a:avLst/>
          </a:prstGeom>
          <a:noFill/>
        </p:spPr>
        <p:txBody>
          <a:bodyPr wrap="square">
            <a:spAutoFit/>
          </a:bodyPr>
          <a:lstStyle/>
          <a:p>
            <a:pPr algn="ctr">
              <a:lnSpc>
                <a:spcPct val="107000"/>
              </a:lnSpc>
              <a:spcAft>
                <a:spcPts val="800"/>
              </a:spcAft>
              <a:buNone/>
            </a:pPr>
            <a:r>
              <a:rPr lang="es-MX" b="1" kern="0" dirty="0">
                <a:latin typeface="Arial" panose="020B0604020202020204" pitchFamily="34" charset="0"/>
                <a:ea typeface="Arial" panose="020B0604020202020204" pitchFamily="34" charset="0"/>
                <a:cs typeface="Arial" panose="020B0604020202020204" pitchFamily="34" charset="0"/>
              </a:rPr>
              <a:t>INGENIERIA DE SOFTWARE</a:t>
            </a: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ACTIVIDAD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s-MX" sz="2000" b="1" kern="0" dirty="0">
                <a:effectLst/>
                <a:latin typeface="Arial" panose="020B0604020202020204" pitchFamily="34" charset="0"/>
                <a:ea typeface="Arial" panose="020B0604020202020204" pitchFamily="34" charset="0"/>
                <a:cs typeface="Arial" panose="020B0604020202020204" pitchFamily="34" charset="0"/>
              </a:rPr>
              <a:t>ACTIVIDAD 2.2 -REPORTE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p:txBody>
      </p:sp>
      <p:graphicFrame>
        <p:nvGraphicFramePr>
          <p:cNvPr id="19" name="Tabla 18">
            <a:extLst>
              <a:ext uri="{FF2B5EF4-FFF2-40B4-BE49-F238E27FC236}">
                <a16:creationId xmlns:a16="http://schemas.microsoft.com/office/drawing/2014/main" id="{C3F20D4B-4AB8-951E-96AB-E5F9938ABBDE}"/>
              </a:ext>
            </a:extLst>
          </p:cNvPr>
          <p:cNvGraphicFramePr>
            <a:graphicFrameLocks noGrp="1"/>
          </p:cNvGraphicFramePr>
          <p:nvPr>
            <p:extLst>
              <p:ext uri="{D42A27DB-BD31-4B8C-83A1-F6EECF244321}">
                <p14:modId xmlns:p14="http://schemas.microsoft.com/office/powerpoint/2010/main" val="3094276835"/>
              </p:ext>
            </p:extLst>
          </p:nvPr>
        </p:nvGraphicFramePr>
        <p:xfrm>
          <a:off x="3249461" y="3714744"/>
          <a:ext cx="4505960" cy="762000"/>
        </p:xfrm>
        <a:graphic>
          <a:graphicData uri="http://schemas.openxmlformats.org/drawingml/2006/table">
            <a:tbl>
              <a:tblPr firstRow="1" firstCol="1" bandRow="1">
                <a:tableStyleId>{5C22544A-7EE6-4342-B048-85BDC9FD1C3A}</a:tableStyleId>
              </a:tblPr>
              <a:tblGrid>
                <a:gridCol w="2697480">
                  <a:extLst>
                    <a:ext uri="{9D8B030D-6E8A-4147-A177-3AD203B41FA5}">
                      <a16:colId xmlns:a16="http://schemas.microsoft.com/office/drawing/2014/main" val="3511045433"/>
                    </a:ext>
                  </a:extLst>
                </a:gridCol>
                <a:gridCol w="1808480">
                  <a:extLst>
                    <a:ext uri="{9D8B030D-6E8A-4147-A177-3AD203B41FA5}">
                      <a16:colId xmlns:a16="http://schemas.microsoft.com/office/drawing/2014/main" val="2206197710"/>
                    </a:ext>
                  </a:extLst>
                </a:gridCol>
              </a:tblGrid>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SEMESTRE</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SEXTO</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488426"/>
                  </a:ext>
                </a:extLst>
              </a:tr>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NOMBRE DEL ALUMNO</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MATRICULA</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201878"/>
                  </a:ext>
                </a:extLst>
              </a:tr>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Rafael Aquino Villanueva</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231260073</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94392"/>
                  </a:ext>
                </a:extLst>
              </a:tr>
            </a:tbl>
          </a:graphicData>
        </a:graphic>
      </p:graphicFrame>
      <p:sp>
        <p:nvSpPr>
          <p:cNvPr id="21" name="CuadroTexto 20">
            <a:extLst>
              <a:ext uri="{FF2B5EF4-FFF2-40B4-BE49-F238E27FC236}">
                <a16:creationId xmlns:a16="http://schemas.microsoft.com/office/drawing/2014/main" id="{2BBA4D31-60C9-991B-3D34-3585F8C8348E}"/>
              </a:ext>
            </a:extLst>
          </p:cNvPr>
          <p:cNvSpPr txBox="1"/>
          <p:nvPr/>
        </p:nvSpPr>
        <p:spPr>
          <a:xfrm>
            <a:off x="4010525" y="3048181"/>
            <a:ext cx="2983833" cy="1165127"/>
          </a:xfrm>
          <a:prstGeom prst="rect">
            <a:avLst/>
          </a:prstGeom>
          <a:noFill/>
        </p:spPr>
        <p:txBody>
          <a:bodyPr wrap="square">
            <a:spAutoFit/>
          </a:bodyPr>
          <a:lstStyle/>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PRESENTA</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3" name="CuadroTexto 22">
            <a:extLst>
              <a:ext uri="{FF2B5EF4-FFF2-40B4-BE49-F238E27FC236}">
                <a16:creationId xmlns:a16="http://schemas.microsoft.com/office/drawing/2014/main" id="{D2284A4D-D83A-881E-63B3-639ACAB1ACB4}"/>
              </a:ext>
            </a:extLst>
          </p:cNvPr>
          <p:cNvSpPr txBox="1"/>
          <p:nvPr/>
        </p:nvSpPr>
        <p:spPr>
          <a:xfrm>
            <a:off x="2550694" y="4809176"/>
            <a:ext cx="6096000" cy="928459"/>
          </a:xfrm>
          <a:prstGeom prst="rect">
            <a:avLst/>
          </a:prstGeom>
          <a:noFill/>
        </p:spPr>
        <p:txBody>
          <a:bodyPr wrap="square">
            <a:spAutoFit/>
          </a:bodyPr>
          <a:lstStyle/>
          <a:p>
            <a:pPr algn="ctr">
              <a:lnSpc>
                <a:spcPct val="150000"/>
              </a:lnSpc>
              <a:spcAft>
                <a:spcPts val="800"/>
              </a:spcAft>
              <a:buNone/>
            </a:pPr>
            <a:r>
              <a:rPr lang="en-US" sz="1600" b="1" kern="0" dirty="0">
                <a:latin typeface="Arial" panose="020B0604020202020204" pitchFamily="34" charset="0"/>
                <a:ea typeface="Calibri" panose="020F0502020204030204" pitchFamily="34" charset="0"/>
                <a:cs typeface="Arial" panose="020B0604020202020204" pitchFamily="34" charset="0"/>
              </a:rPr>
              <a:t>DOCENTE</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50000"/>
              </a:lnSpc>
              <a:spcAft>
                <a:spcPts val="800"/>
              </a:spcAft>
              <a:buNone/>
            </a:pPr>
            <a:r>
              <a:rPr lang="es-MX" sz="1800" b="1" kern="0" dirty="0">
                <a:effectLst/>
                <a:latin typeface="Arial" panose="020B0604020202020204" pitchFamily="34" charset="0"/>
                <a:ea typeface="Times New Roman" panose="02020603050405020304" pitchFamily="18" charset="0"/>
                <a:cs typeface="Arial" panose="020B0604020202020204" pitchFamily="34" charset="0"/>
              </a:rPr>
              <a:t>ING. FRANCISCO JAVIER MINGO VELAZQUEZ</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5" name="CuadroTexto 24">
            <a:extLst>
              <a:ext uri="{FF2B5EF4-FFF2-40B4-BE49-F238E27FC236}">
                <a16:creationId xmlns:a16="http://schemas.microsoft.com/office/drawing/2014/main" id="{2669DBE5-FAF1-35CF-08F0-D08353CB1B1B}"/>
              </a:ext>
            </a:extLst>
          </p:cNvPr>
          <p:cNvSpPr txBox="1"/>
          <p:nvPr/>
        </p:nvSpPr>
        <p:spPr>
          <a:xfrm>
            <a:off x="1793875" y="6265557"/>
            <a:ext cx="7812505" cy="1078244"/>
          </a:xfrm>
          <a:prstGeom prst="rect">
            <a:avLst/>
          </a:prstGeom>
          <a:noFill/>
        </p:spPr>
        <p:txBody>
          <a:bodyPr wrap="square">
            <a:spAutoFit/>
          </a:bodyPr>
          <a:lstStyle/>
          <a:p>
            <a:pPr algn="r">
              <a:lnSpc>
                <a:spcPct val="107000"/>
              </a:lnSpc>
              <a:spcAft>
                <a:spcPts val="800"/>
              </a:spcAft>
              <a:buNone/>
            </a:pPr>
            <a:r>
              <a:rPr lang="es-MX" sz="2000" b="1" kern="0" dirty="0">
                <a:latin typeface="Arial" panose="020B0604020202020204" pitchFamily="34" charset="0"/>
                <a:ea typeface="Times New Roman" panose="02020603050405020304" pitchFamily="18" charset="0"/>
                <a:cs typeface="Arial" panose="020B0604020202020204" pitchFamily="34" charset="0"/>
              </a:rPr>
              <a:t>28</a:t>
            </a:r>
            <a:r>
              <a:rPr lang="es-MX" sz="2000" b="1" kern="0" dirty="0">
                <a:effectLst/>
                <a:latin typeface="Arial" panose="020B0604020202020204" pitchFamily="34" charset="0"/>
                <a:ea typeface="Times New Roman" panose="02020603050405020304" pitchFamily="18" charset="0"/>
                <a:cs typeface="Arial" panose="020B0604020202020204" pitchFamily="34" charset="0"/>
              </a:rPr>
              <a:t> DE </a:t>
            </a:r>
            <a:r>
              <a:rPr lang="es-MX" sz="2000" b="1" kern="0" dirty="0">
                <a:latin typeface="Arial" panose="020B0604020202020204" pitchFamily="34" charset="0"/>
                <a:ea typeface="Times New Roman" panose="02020603050405020304" pitchFamily="18" charset="0"/>
                <a:cs typeface="Arial" panose="020B0604020202020204" pitchFamily="34" charset="0"/>
              </a:rPr>
              <a:t>FEBRE</a:t>
            </a:r>
            <a:r>
              <a:rPr lang="es-MX" sz="2000" b="1" kern="0" dirty="0">
                <a:effectLst/>
                <a:latin typeface="Arial" panose="020B0604020202020204" pitchFamily="34" charset="0"/>
                <a:ea typeface="Times New Roman" panose="02020603050405020304" pitchFamily="18" charset="0"/>
                <a:cs typeface="Arial" panose="020B0604020202020204" pitchFamily="34" charset="0"/>
              </a:rPr>
              <a:t>RO DE 2026</a:t>
            </a:r>
            <a:r>
              <a:rPr lang="es-MX" sz="1800" b="1" kern="0" dirty="0">
                <a:effectLst/>
                <a:latin typeface="Arial" panose="020B0604020202020204" pitchFamily="34" charset="0"/>
                <a:ea typeface="Arial" panose="020B0604020202020204" pitchFamily="34" charset="0"/>
                <a:cs typeface="Arial" panose="020B0604020202020204" pitchFamily="34" charset="0"/>
              </a:rPr>
              <a:t> </a:t>
            </a:r>
            <a:r>
              <a:rPr lang="en-US" sz="1800" kern="0" dirty="0">
                <a:effectLst/>
                <a:latin typeface="Arial" panose="020B0604020202020204" pitchFamily="34" charset="0"/>
                <a:ea typeface="Arial" panose="020B0604020202020204" pitchFamily="34" charset="0"/>
                <a:cs typeface="Arial" panose="020B0604020202020204" pitchFamily="34" charset="0"/>
              </a:rPr>
              <a:t>VENUSTIANO CARRANZA, CHIAPAS</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buNone/>
            </a:pPr>
            <a:br>
              <a:rPr lang="en-US" sz="1800" kern="0" dirty="0">
                <a:effectLst/>
                <a:latin typeface="Arial" panose="020B0604020202020204" pitchFamily="34" charset="0"/>
                <a:ea typeface="Arial" panose="020B0604020202020204" pitchFamily="34" charset="0"/>
              </a:rPr>
            </a:br>
            <a:endParaRPr lang="es-MX" dirty="0"/>
          </a:p>
        </p:txBody>
      </p:sp>
    </p:spTree>
    <p:extLst>
      <p:ext uri="{BB962C8B-B14F-4D97-AF65-F5344CB8AC3E}">
        <p14:creationId xmlns:p14="http://schemas.microsoft.com/office/powerpoint/2010/main" val="400101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E786F7-7193-F1C8-FDFA-E26F691567C5}"/>
              </a:ext>
            </a:extLst>
          </p:cNvPr>
          <p:cNvSpPr>
            <a:spLocks noGrp="1"/>
          </p:cNvSpPr>
          <p:nvPr>
            <p:ph type="title"/>
          </p:nvPr>
        </p:nvSpPr>
        <p:spPr/>
        <p:txBody>
          <a:bodyPr/>
          <a:lstStyle/>
          <a:p>
            <a:r>
              <a:rPr lang="es-MX" b="1" dirty="0">
                <a:solidFill>
                  <a:schemeClr val="accent1"/>
                </a:solidFill>
              </a:rPr>
              <a:t>SELECCIÓN DE UBICACIÓN DE INSTALACIÓN</a:t>
            </a:r>
          </a:p>
        </p:txBody>
      </p:sp>
      <p:pic>
        <p:nvPicPr>
          <p:cNvPr id="5" name="Marcador de contenido 4">
            <a:extLst>
              <a:ext uri="{FF2B5EF4-FFF2-40B4-BE49-F238E27FC236}">
                <a16:creationId xmlns:a16="http://schemas.microsoft.com/office/drawing/2014/main" id="{EC704BDB-B44F-3ABF-1492-1DC87A28B2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20825"/>
            <a:ext cx="6019800" cy="3386138"/>
          </a:xfrm>
          <a:prstGeom prst="rect">
            <a:avLst/>
          </a:prstGeom>
        </p:spPr>
      </p:pic>
      <p:sp>
        <p:nvSpPr>
          <p:cNvPr id="7" name="CuadroTexto 6">
            <a:extLst>
              <a:ext uri="{FF2B5EF4-FFF2-40B4-BE49-F238E27FC236}">
                <a16:creationId xmlns:a16="http://schemas.microsoft.com/office/drawing/2014/main" id="{DEA5782A-6EB5-11C0-0A98-654DF0285D3D}"/>
              </a:ext>
            </a:extLst>
          </p:cNvPr>
          <p:cNvSpPr txBox="1"/>
          <p:nvPr/>
        </p:nvSpPr>
        <p:spPr>
          <a:xfrm>
            <a:off x="7345680" y="1821497"/>
            <a:ext cx="4373880" cy="1200329"/>
          </a:xfrm>
          <a:prstGeom prst="rect">
            <a:avLst/>
          </a:prstGeom>
          <a:noFill/>
        </p:spPr>
        <p:txBody>
          <a:bodyPr wrap="square">
            <a:spAutoFit/>
          </a:bodyPr>
          <a:lstStyle/>
          <a:p>
            <a:pPr algn="just"/>
            <a:r>
              <a:rPr lang="es-MX" dirty="0"/>
              <a:t>se define la carpeta donde se instalará el software. El usuario puede mantener la ruta predeterminada o seleccionar una ubicación diferente según sus necesidades.</a:t>
            </a:r>
          </a:p>
        </p:txBody>
      </p:sp>
    </p:spTree>
    <p:extLst>
      <p:ext uri="{BB962C8B-B14F-4D97-AF65-F5344CB8AC3E}">
        <p14:creationId xmlns:p14="http://schemas.microsoft.com/office/powerpoint/2010/main" val="2834211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585722-F3BB-7628-913A-AB938208C765}"/>
              </a:ext>
            </a:extLst>
          </p:cNvPr>
          <p:cNvSpPr>
            <a:spLocks noGrp="1"/>
          </p:cNvSpPr>
          <p:nvPr>
            <p:ph type="title"/>
          </p:nvPr>
        </p:nvSpPr>
        <p:spPr/>
        <p:txBody>
          <a:bodyPr/>
          <a:lstStyle/>
          <a:p>
            <a:r>
              <a:rPr lang="es-MX" b="1" dirty="0">
                <a:solidFill>
                  <a:schemeClr val="accent1"/>
                </a:solidFill>
              </a:rPr>
              <a:t>CONFIRMACIÓN FINAL DE INSTALACIÓN</a:t>
            </a:r>
          </a:p>
        </p:txBody>
      </p:sp>
      <p:pic>
        <p:nvPicPr>
          <p:cNvPr id="5" name="Marcador de contenido 4">
            <a:extLst>
              <a:ext uri="{FF2B5EF4-FFF2-40B4-BE49-F238E27FC236}">
                <a16:creationId xmlns:a16="http://schemas.microsoft.com/office/drawing/2014/main" id="{D9C6EA97-D55D-D0C8-0E60-98BFD0E2F0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108032" cy="3435768"/>
          </a:xfrm>
          <a:prstGeom prst="rect">
            <a:avLst/>
          </a:prstGeom>
        </p:spPr>
      </p:pic>
      <p:sp>
        <p:nvSpPr>
          <p:cNvPr id="7" name="CuadroTexto 6">
            <a:extLst>
              <a:ext uri="{FF2B5EF4-FFF2-40B4-BE49-F238E27FC236}">
                <a16:creationId xmlns:a16="http://schemas.microsoft.com/office/drawing/2014/main" id="{0B736E3D-98EA-0700-13FD-8005F6CA9A72}"/>
              </a:ext>
            </a:extLst>
          </p:cNvPr>
          <p:cNvSpPr txBox="1"/>
          <p:nvPr/>
        </p:nvSpPr>
        <p:spPr>
          <a:xfrm>
            <a:off x="7411453" y="1832356"/>
            <a:ext cx="3942347" cy="1477328"/>
          </a:xfrm>
          <a:prstGeom prst="rect">
            <a:avLst/>
          </a:prstGeom>
          <a:noFill/>
        </p:spPr>
        <p:txBody>
          <a:bodyPr wrap="square">
            <a:spAutoFit/>
          </a:bodyPr>
          <a:lstStyle/>
          <a:p>
            <a:pPr algn="just"/>
            <a:r>
              <a:rPr lang="es-MX" dirty="0"/>
              <a:t>se confirma que el sistema está listo para instalar el software. El usuario puede revisar la configuración o iniciar el proceso definitivo de instalación o cancelación.</a:t>
            </a:r>
          </a:p>
        </p:txBody>
      </p:sp>
    </p:spTree>
    <p:extLst>
      <p:ext uri="{BB962C8B-B14F-4D97-AF65-F5344CB8AC3E}">
        <p14:creationId xmlns:p14="http://schemas.microsoft.com/office/powerpoint/2010/main" val="3980675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D8653-029A-9368-C7F3-745EC99AD387}"/>
              </a:ext>
            </a:extLst>
          </p:cNvPr>
          <p:cNvSpPr>
            <a:spLocks noGrp="1"/>
          </p:cNvSpPr>
          <p:nvPr>
            <p:ph type="title"/>
          </p:nvPr>
        </p:nvSpPr>
        <p:spPr/>
        <p:txBody>
          <a:bodyPr/>
          <a:lstStyle/>
          <a:p>
            <a:r>
              <a:rPr lang="es-MX" b="1" dirty="0">
                <a:solidFill>
                  <a:schemeClr val="accent1"/>
                </a:solidFill>
              </a:rPr>
              <a:t>PROCESO DE INSTALACIÓN</a:t>
            </a:r>
          </a:p>
        </p:txBody>
      </p:sp>
      <p:pic>
        <p:nvPicPr>
          <p:cNvPr id="5" name="Marcador de contenido 4">
            <a:extLst>
              <a:ext uri="{FF2B5EF4-FFF2-40B4-BE49-F238E27FC236}">
                <a16:creationId xmlns:a16="http://schemas.microsoft.com/office/drawing/2014/main" id="{621D88A3-7E27-4980-D324-7B8412EA1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049253" cy="2840205"/>
          </a:xfrm>
          <a:prstGeom prst="rect">
            <a:avLst/>
          </a:prstGeom>
        </p:spPr>
      </p:pic>
      <p:sp>
        <p:nvSpPr>
          <p:cNvPr id="7" name="CuadroTexto 6">
            <a:extLst>
              <a:ext uri="{FF2B5EF4-FFF2-40B4-BE49-F238E27FC236}">
                <a16:creationId xmlns:a16="http://schemas.microsoft.com/office/drawing/2014/main" id="{9D535279-B703-D240-370F-8EF4BB8F6279}"/>
              </a:ext>
            </a:extLst>
          </p:cNvPr>
          <p:cNvSpPr txBox="1"/>
          <p:nvPr/>
        </p:nvSpPr>
        <p:spPr>
          <a:xfrm>
            <a:off x="6318584" y="1910461"/>
            <a:ext cx="4604084" cy="646331"/>
          </a:xfrm>
          <a:prstGeom prst="rect">
            <a:avLst/>
          </a:prstGeom>
          <a:noFill/>
        </p:spPr>
        <p:txBody>
          <a:bodyPr wrap="square">
            <a:spAutoFit/>
          </a:bodyPr>
          <a:lstStyle/>
          <a:p>
            <a:pPr algn="just"/>
            <a:r>
              <a:rPr lang="es-MX" dirty="0"/>
              <a:t>se lleva a cabo la instalación del software en el sistema. </a:t>
            </a:r>
          </a:p>
        </p:txBody>
      </p:sp>
    </p:spTree>
    <p:extLst>
      <p:ext uri="{BB962C8B-B14F-4D97-AF65-F5344CB8AC3E}">
        <p14:creationId xmlns:p14="http://schemas.microsoft.com/office/powerpoint/2010/main" val="340261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974A95-9742-C5FD-82EA-722E132EBB6B}"/>
              </a:ext>
            </a:extLst>
          </p:cNvPr>
          <p:cNvSpPr>
            <a:spLocks noGrp="1"/>
          </p:cNvSpPr>
          <p:nvPr>
            <p:ph type="title"/>
          </p:nvPr>
        </p:nvSpPr>
        <p:spPr/>
        <p:txBody>
          <a:bodyPr/>
          <a:lstStyle/>
          <a:p>
            <a:r>
              <a:rPr lang="es-MX" b="1" dirty="0">
                <a:solidFill>
                  <a:schemeClr val="accent1"/>
                </a:solidFill>
              </a:rPr>
              <a:t>AVANCE DE LA INSTALACIÓN</a:t>
            </a:r>
          </a:p>
        </p:txBody>
      </p:sp>
      <p:pic>
        <p:nvPicPr>
          <p:cNvPr id="5" name="Marcador de contenido 4">
            <a:extLst>
              <a:ext uri="{FF2B5EF4-FFF2-40B4-BE49-F238E27FC236}">
                <a16:creationId xmlns:a16="http://schemas.microsoft.com/office/drawing/2014/main" id="{80FB7BBF-6F34-BC0F-B747-72938EAA1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6006430" cy="3378617"/>
          </a:xfrm>
          <a:prstGeom prst="rect">
            <a:avLst/>
          </a:prstGeom>
        </p:spPr>
      </p:pic>
      <p:sp>
        <p:nvSpPr>
          <p:cNvPr id="7" name="CuadroTexto 6">
            <a:extLst>
              <a:ext uri="{FF2B5EF4-FFF2-40B4-BE49-F238E27FC236}">
                <a16:creationId xmlns:a16="http://schemas.microsoft.com/office/drawing/2014/main" id="{8B004045-A9BC-9CC0-90BE-88D1DA8E204E}"/>
              </a:ext>
            </a:extLst>
          </p:cNvPr>
          <p:cNvSpPr txBox="1"/>
          <p:nvPr/>
        </p:nvSpPr>
        <p:spPr>
          <a:xfrm>
            <a:off x="7186863" y="1815922"/>
            <a:ext cx="4844716" cy="923330"/>
          </a:xfrm>
          <a:prstGeom prst="rect">
            <a:avLst/>
          </a:prstGeom>
          <a:noFill/>
        </p:spPr>
        <p:txBody>
          <a:bodyPr wrap="square">
            <a:spAutoFit/>
          </a:bodyPr>
          <a:lstStyle/>
          <a:p>
            <a:pPr algn="just"/>
            <a:r>
              <a:rPr lang="es-MX" dirty="0"/>
              <a:t>Se muestra el progreso de instalación. La barra de avance indica el estado del proceso hasta su finalización.</a:t>
            </a:r>
          </a:p>
        </p:txBody>
      </p:sp>
    </p:spTree>
    <p:extLst>
      <p:ext uri="{BB962C8B-B14F-4D97-AF65-F5344CB8AC3E}">
        <p14:creationId xmlns:p14="http://schemas.microsoft.com/office/powerpoint/2010/main" val="50219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FE792-CC8B-5B71-8797-97BD9566EA10}"/>
              </a:ext>
            </a:extLst>
          </p:cNvPr>
          <p:cNvSpPr>
            <a:spLocks noGrp="1"/>
          </p:cNvSpPr>
          <p:nvPr>
            <p:ph type="title"/>
          </p:nvPr>
        </p:nvSpPr>
        <p:spPr/>
        <p:txBody>
          <a:bodyPr/>
          <a:lstStyle/>
          <a:p>
            <a:r>
              <a:rPr lang="es-MX" b="1" dirty="0">
                <a:solidFill>
                  <a:schemeClr val="accent1"/>
                </a:solidFill>
              </a:rPr>
              <a:t>INSTALACIÓN COMPLETADA</a:t>
            </a:r>
          </a:p>
        </p:txBody>
      </p:sp>
      <p:pic>
        <p:nvPicPr>
          <p:cNvPr id="5" name="Marcador de contenido 4">
            <a:extLst>
              <a:ext uri="{FF2B5EF4-FFF2-40B4-BE49-F238E27FC236}">
                <a16:creationId xmlns:a16="http://schemas.microsoft.com/office/drawing/2014/main" id="{F141D086-A9EE-67DC-34D5-06C68EF2A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177547" cy="3474870"/>
          </a:xfrm>
          <a:prstGeom prst="rect">
            <a:avLst/>
          </a:prstGeom>
        </p:spPr>
      </p:pic>
      <p:sp>
        <p:nvSpPr>
          <p:cNvPr id="7" name="CuadroTexto 6">
            <a:extLst>
              <a:ext uri="{FF2B5EF4-FFF2-40B4-BE49-F238E27FC236}">
                <a16:creationId xmlns:a16="http://schemas.microsoft.com/office/drawing/2014/main" id="{9DCAEDF4-2869-6ED7-EEC0-EEB75B882C66}"/>
              </a:ext>
            </a:extLst>
          </p:cNvPr>
          <p:cNvSpPr txBox="1"/>
          <p:nvPr/>
        </p:nvSpPr>
        <p:spPr>
          <a:xfrm>
            <a:off x="7386053" y="1690688"/>
            <a:ext cx="3967747" cy="1477328"/>
          </a:xfrm>
          <a:prstGeom prst="rect">
            <a:avLst/>
          </a:prstGeom>
          <a:noFill/>
        </p:spPr>
        <p:txBody>
          <a:bodyPr wrap="square">
            <a:spAutoFit/>
          </a:bodyPr>
          <a:lstStyle/>
          <a:p>
            <a:pPr algn="just"/>
            <a:r>
              <a:rPr lang="es-MX" dirty="0"/>
              <a:t>Se confirma que la instalación del software se ha realizado correctamente. El programa queda disponible para su ejecución y listo para comenzar a utilizarse en el modelado de procesos.</a:t>
            </a:r>
          </a:p>
        </p:txBody>
      </p:sp>
    </p:spTree>
    <p:extLst>
      <p:ext uri="{BB962C8B-B14F-4D97-AF65-F5344CB8AC3E}">
        <p14:creationId xmlns:p14="http://schemas.microsoft.com/office/powerpoint/2010/main" val="4103929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E934D-28D7-7B3B-4D8A-4134A7184FB1}"/>
              </a:ext>
            </a:extLst>
          </p:cNvPr>
          <p:cNvSpPr>
            <a:spLocks noGrp="1"/>
          </p:cNvSpPr>
          <p:nvPr>
            <p:ph type="title"/>
          </p:nvPr>
        </p:nvSpPr>
        <p:spPr/>
        <p:txBody>
          <a:bodyPr/>
          <a:lstStyle/>
          <a:p>
            <a:r>
              <a:rPr lang="pt-BR" b="1" dirty="0">
                <a:solidFill>
                  <a:schemeClr val="accent1"/>
                </a:solidFill>
              </a:rPr>
              <a:t>INTERFAZ PRINCIPAL DE BIZAGI MODELER</a:t>
            </a:r>
            <a:endParaRPr lang="es-MX" b="1" dirty="0">
              <a:solidFill>
                <a:schemeClr val="accent1"/>
              </a:solidFill>
            </a:endParaRPr>
          </a:p>
        </p:txBody>
      </p:sp>
      <p:pic>
        <p:nvPicPr>
          <p:cNvPr id="7" name="Marcador de contenido 6">
            <a:extLst>
              <a:ext uri="{FF2B5EF4-FFF2-40B4-BE49-F238E27FC236}">
                <a16:creationId xmlns:a16="http://schemas.microsoft.com/office/drawing/2014/main" id="{9D96FCE1-6E6D-5AF6-A48B-5AB6E163E9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989319" cy="3368992"/>
          </a:xfrm>
          <a:prstGeom prst="rect">
            <a:avLst/>
          </a:prstGeom>
        </p:spPr>
      </p:pic>
      <p:sp>
        <p:nvSpPr>
          <p:cNvPr id="9" name="CuadroTexto 8">
            <a:extLst>
              <a:ext uri="{FF2B5EF4-FFF2-40B4-BE49-F238E27FC236}">
                <a16:creationId xmlns:a16="http://schemas.microsoft.com/office/drawing/2014/main" id="{5C8D5F50-8B8F-AFB2-AEC9-E03F0E47001D}"/>
              </a:ext>
            </a:extLst>
          </p:cNvPr>
          <p:cNvSpPr txBox="1"/>
          <p:nvPr/>
        </p:nvSpPr>
        <p:spPr>
          <a:xfrm>
            <a:off x="7185659" y="1897856"/>
            <a:ext cx="3992880" cy="1477328"/>
          </a:xfrm>
          <a:prstGeom prst="rect">
            <a:avLst/>
          </a:prstGeom>
          <a:noFill/>
        </p:spPr>
        <p:txBody>
          <a:bodyPr wrap="square">
            <a:spAutoFit/>
          </a:bodyPr>
          <a:lstStyle/>
          <a:p>
            <a:pPr algn="just"/>
            <a:r>
              <a:rPr lang="es-MX" dirty="0"/>
              <a:t>entorno principal de trabajo de Bizagi </a:t>
            </a:r>
            <a:r>
              <a:rPr lang="es-MX" dirty="0" err="1"/>
              <a:t>Modeler</a:t>
            </a:r>
            <a:r>
              <a:rPr lang="es-MX" dirty="0"/>
              <a:t>, donde se visualiza el área de modelado junto con las herramientas disponibles para la creación de diagramas </a:t>
            </a:r>
          </a:p>
        </p:txBody>
      </p:sp>
    </p:spTree>
    <p:extLst>
      <p:ext uri="{BB962C8B-B14F-4D97-AF65-F5344CB8AC3E}">
        <p14:creationId xmlns:p14="http://schemas.microsoft.com/office/powerpoint/2010/main" val="872246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25A5EE-07D6-5BED-1C05-224293E118EB}"/>
              </a:ext>
            </a:extLst>
          </p:cNvPr>
          <p:cNvSpPr>
            <a:spLocks noGrp="1"/>
          </p:cNvSpPr>
          <p:nvPr>
            <p:ph type="title"/>
          </p:nvPr>
        </p:nvSpPr>
        <p:spPr>
          <a:xfrm>
            <a:off x="838200" y="243841"/>
            <a:ext cx="11186160" cy="975359"/>
          </a:xfrm>
        </p:spPr>
        <p:txBody>
          <a:bodyPr/>
          <a:lstStyle/>
          <a:p>
            <a:r>
              <a:rPr lang="es-MX" b="1" dirty="0">
                <a:solidFill>
                  <a:schemeClr val="accent1"/>
                </a:solidFill>
              </a:rPr>
              <a:t>Realización de Diagrama de procesos en </a:t>
            </a:r>
            <a:r>
              <a:rPr lang="es-MX" b="1" dirty="0" err="1">
                <a:solidFill>
                  <a:schemeClr val="accent1"/>
                </a:solidFill>
              </a:rPr>
              <a:t>Bizagui</a:t>
            </a:r>
            <a:endParaRPr lang="es-MX" b="1" dirty="0">
              <a:solidFill>
                <a:schemeClr val="accent1"/>
              </a:solidFill>
            </a:endParaRPr>
          </a:p>
        </p:txBody>
      </p:sp>
      <p:pic>
        <p:nvPicPr>
          <p:cNvPr id="4" name="Marcador de contenido 3">
            <a:extLst>
              <a:ext uri="{FF2B5EF4-FFF2-40B4-BE49-F238E27FC236}">
                <a16:creationId xmlns:a16="http://schemas.microsoft.com/office/drawing/2014/main" id="{2884799E-E424-D17B-64CD-83FB974BA913}"/>
              </a:ext>
            </a:extLst>
          </p:cNvPr>
          <p:cNvPicPr>
            <a:picLocks noGrp="1" noChangeAspect="1"/>
          </p:cNvPicPr>
          <p:nvPr>
            <p:ph idx="1"/>
          </p:nvPr>
        </p:nvPicPr>
        <p:blipFill>
          <a:blip r:embed="rId2"/>
          <a:stretch>
            <a:fillRect/>
          </a:stretch>
        </p:blipFill>
        <p:spPr>
          <a:xfrm>
            <a:off x="838200" y="1827212"/>
            <a:ext cx="5257800" cy="2957513"/>
          </a:xfrm>
          <a:prstGeom prst="rect">
            <a:avLst/>
          </a:prstGeom>
        </p:spPr>
      </p:pic>
      <p:sp>
        <p:nvSpPr>
          <p:cNvPr id="6" name="CuadroTexto 5">
            <a:extLst>
              <a:ext uri="{FF2B5EF4-FFF2-40B4-BE49-F238E27FC236}">
                <a16:creationId xmlns:a16="http://schemas.microsoft.com/office/drawing/2014/main" id="{2F606C50-55AE-899F-338E-0092AE51326E}"/>
              </a:ext>
            </a:extLst>
          </p:cNvPr>
          <p:cNvSpPr txBox="1"/>
          <p:nvPr/>
        </p:nvSpPr>
        <p:spPr>
          <a:xfrm>
            <a:off x="6324600" y="1370012"/>
            <a:ext cx="5699760" cy="5355312"/>
          </a:xfrm>
          <a:prstGeom prst="rect">
            <a:avLst/>
          </a:prstGeom>
          <a:noFill/>
        </p:spPr>
        <p:txBody>
          <a:bodyPr wrap="square">
            <a:spAutoFit/>
          </a:bodyPr>
          <a:lstStyle/>
          <a:p>
            <a:pPr>
              <a:buNone/>
            </a:pPr>
            <a:r>
              <a:rPr lang="es-MX" b="1" dirty="0"/>
              <a:t>Creación del proceso</a:t>
            </a:r>
          </a:p>
          <a:p>
            <a:pPr algn="just">
              <a:buNone/>
            </a:pPr>
            <a:r>
              <a:rPr lang="es-MX" dirty="0"/>
              <a:t>Al abrir el programa, Bizagi genera automáticamente un </a:t>
            </a:r>
            <a:r>
              <a:rPr lang="es-MX" b="1" dirty="0"/>
              <a:t>Pool</a:t>
            </a:r>
            <a:r>
              <a:rPr lang="es-MX" dirty="0"/>
              <a:t> llamado Proceso 1.</a:t>
            </a:r>
            <a:br>
              <a:rPr lang="es-MX" dirty="0"/>
            </a:br>
            <a:r>
              <a:rPr lang="es-MX" dirty="0"/>
              <a:t>Este pool delimita el área donde se desarrollará el flujo del proceso.</a:t>
            </a:r>
          </a:p>
          <a:p>
            <a:pPr>
              <a:buNone/>
            </a:pPr>
            <a:r>
              <a:rPr lang="es-MX" b="1" dirty="0"/>
              <a:t>Inserción del evento de inicio</a:t>
            </a:r>
          </a:p>
          <a:p>
            <a:pPr>
              <a:buNone/>
            </a:pPr>
            <a:r>
              <a:rPr lang="es-MX" dirty="0"/>
              <a:t>Desde el panel lateral izquierdo se selecciona el Evento de Inicio (círculo verde) y lo arrastré al área de trabajo dentro del proceso.</a:t>
            </a:r>
          </a:p>
          <a:p>
            <a:pPr>
              <a:buNone/>
            </a:pPr>
            <a:r>
              <a:rPr lang="es-MX" dirty="0"/>
              <a:t>Este elemento marca el punto donde comienza la ejecución de nuestro flujo.</a:t>
            </a:r>
          </a:p>
          <a:p>
            <a:r>
              <a:rPr lang="es-MX" b="1" dirty="0"/>
              <a:t>la primera tarea</a:t>
            </a:r>
          </a:p>
          <a:p>
            <a:r>
              <a:rPr lang="es-MX" dirty="0"/>
              <a:t>se selecciona el elemento Tarea (rectángulo celeste) y se coloco a la derecha del evento de inicio. Se coloca nombre de Registrar invitado Luego conecté ambos elementos utilizando un flujo de secuencia, representado por una flecha continua.</a:t>
            </a:r>
          </a:p>
          <a:p>
            <a:pPr>
              <a:buNone/>
            </a:pPr>
            <a:endParaRPr lang="es-MX" dirty="0"/>
          </a:p>
          <a:p>
            <a:pPr algn="just">
              <a:buNone/>
            </a:pPr>
            <a:endParaRPr lang="es-MX" dirty="0"/>
          </a:p>
        </p:txBody>
      </p:sp>
    </p:spTree>
    <p:extLst>
      <p:ext uri="{BB962C8B-B14F-4D97-AF65-F5344CB8AC3E}">
        <p14:creationId xmlns:p14="http://schemas.microsoft.com/office/powerpoint/2010/main" val="4216530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D0EBAB9-B0AA-E36D-FF03-30F552257DE1}"/>
              </a:ext>
            </a:extLst>
          </p:cNvPr>
          <p:cNvPicPr>
            <a:picLocks noGrp="1" noChangeAspect="1"/>
          </p:cNvPicPr>
          <p:nvPr>
            <p:ph idx="1"/>
          </p:nvPr>
        </p:nvPicPr>
        <p:blipFill>
          <a:blip r:embed="rId2"/>
          <a:stretch>
            <a:fillRect/>
          </a:stretch>
        </p:blipFill>
        <p:spPr>
          <a:xfrm>
            <a:off x="838201" y="1840865"/>
            <a:ext cx="4746977" cy="2670175"/>
          </a:xfrm>
          <a:prstGeom prst="rect">
            <a:avLst/>
          </a:prstGeom>
        </p:spPr>
      </p:pic>
      <p:sp>
        <p:nvSpPr>
          <p:cNvPr id="6" name="CuadroTexto 5">
            <a:extLst>
              <a:ext uri="{FF2B5EF4-FFF2-40B4-BE49-F238E27FC236}">
                <a16:creationId xmlns:a16="http://schemas.microsoft.com/office/drawing/2014/main" id="{9738FBC2-82E1-620A-013E-A48A1C13176F}"/>
              </a:ext>
            </a:extLst>
          </p:cNvPr>
          <p:cNvSpPr txBox="1"/>
          <p:nvPr/>
        </p:nvSpPr>
        <p:spPr>
          <a:xfrm>
            <a:off x="5811520" y="1690688"/>
            <a:ext cx="6096000" cy="3416320"/>
          </a:xfrm>
          <a:prstGeom prst="rect">
            <a:avLst/>
          </a:prstGeom>
          <a:noFill/>
        </p:spPr>
        <p:txBody>
          <a:bodyPr wrap="square">
            <a:spAutoFit/>
          </a:bodyPr>
          <a:lstStyle/>
          <a:p>
            <a:pPr>
              <a:buNone/>
            </a:pPr>
            <a:r>
              <a:rPr lang="es-MX" b="1" dirty="0"/>
              <a:t>Inserción de la compuerta de decisión</a:t>
            </a:r>
            <a:br>
              <a:rPr lang="es-MX" dirty="0"/>
            </a:br>
            <a:r>
              <a:rPr lang="es-MX" dirty="0"/>
              <a:t>Se agregó una compuerta en forma de rombo con la pregunta:</a:t>
            </a:r>
            <a:br>
              <a:rPr lang="es-MX" dirty="0"/>
            </a:br>
            <a:r>
              <a:rPr lang="es-MX" dirty="0"/>
              <a:t>Confirmo </a:t>
            </a:r>
            <a:r>
              <a:rPr lang="es-MX" dirty="0" err="1"/>
              <a:t>asistencia.esto</a:t>
            </a:r>
            <a:r>
              <a:rPr lang="es-MX" dirty="0"/>
              <a:t> permite dividir el flujo según la respuesta.</a:t>
            </a:r>
          </a:p>
          <a:p>
            <a:pPr>
              <a:buNone/>
            </a:pPr>
            <a:r>
              <a:rPr lang="es-MX" b="1" dirty="0"/>
              <a:t>Rama negativa (No confirmado)</a:t>
            </a:r>
            <a:br>
              <a:rPr lang="es-MX" dirty="0"/>
            </a:br>
            <a:r>
              <a:rPr lang="es-MX" dirty="0"/>
              <a:t>Si la respuesta es No, el flujo se dirige a un Evento de Finque es un circulo rojo denominado Fin pendiente, indicando que el invitado no confirma su asistencia.</a:t>
            </a:r>
          </a:p>
          <a:p>
            <a:pPr>
              <a:buNone/>
            </a:pPr>
            <a:r>
              <a:rPr lang="es-MX" b="1" dirty="0"/>
              <a:t>Rama positiva (Confirmado)</a:t>
            </a:r>
            <a:br>
              <a:rPr lang="es-MX" dirty="0"/>
            </a:br>
            <a:r>
              <a:rPr lang="es-MX" dirty="0"/>
              <a:t>Si la respuesta es Sí, el flujo continúa hacia la tarea Confirmado, donde se actualiza el estado del invitado.</a:t>
            </a:r>
          </a:p>
          <a:p>
            <a:pPr>
              <a:buNone/>
            </a:pPr>
            <a:r>
              <a:rPr lang="es-MX" dirty="0"/>
              <a:t>.</a:t>
            </a:r>
          </a:p>
        </p:txBody>
      </p:sp>
    </p:spTree>
    <p:extLst>
      <p:ext uri="{BB962C8B-B14F-4D97-AF65-F5344CB8AC3E}">
        <p14:creationId xmlns:p14="http://schemas.microsoft.com/office/powerpoint/2010/main" val="296242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7EB74C8-FD83-196C-8323-F1C06B0B0586}"/>
              </a:ext>
            </a:extLst>
          </p:cNvPr>
          <p:cNvPicPr>
            <a:picLocks noGrp="1" noChangeAspect="1"/>
          </p:cNvPicPr>
          <p:nvPr>
            <p:ph idx="1"/>
          </p:nvPr>
        </p:nvPicPr>
        <p:blipFill>
          <a:blip r:embed="rId2"/>
          <a:stretch>
            <a:fillRect/>
          </a:stretch>
        </p:blipFill>
        <p:spPr>
          <a:xfrm>
            <a:off x="838200" y="1930401"/>
            <a:ext cx="5170311" cy="2908300"/>
          </a:xfrm>
          <a:prstGeom prst="rect">
            <a:avLst/>
          </a:prstGeom>
        </p:spPr>
      </p:pic>
      <p:sp>
        <p:nvSpPr>
          <p:cNvPr id="6" name="CuadroTexto 5">
            <a:extLst>
              <a:ext uri="{FF2B5EF4-FFF2-40B4-BE49-F238E27FC236}">
                <a16:creationId xmlns:a16="http://schemas.microsoft.com/office/drawing/2014/main" id="{C9CE1783-AC6A-6E2D-9E32-B5D54B3B3A39}"/>
              </a:ext>
            </a:extLst>
          </p:cNvPr>
          <p:cNvSpPr txBox="1"/>
          <p:nvPr/>
        </p:nvSpPr>
        <p:spPr>
          <a:xfrm>
            <a:off x="6286500" y="2329160"/>
            <a:ext cx="2781300" cy="1477328"/>
          </a:xfrm>
          <a:prstGeom prst="rect">
            <a:avLst/>
          </a:prstGeom>
          <a:noFill/>
        </p:spPr>
        <p:txBody>
          <a:bodyPr wrap="square">
            <a:spAutoFit/>
          </a:bodyPr>
          <a:lstStyle/>
          <a:p>
            <a:pPr algn="just"/>
            <a:r>
              <a:rPr lang="es-MX" b="1" dirty="0"/>
              <a:t>Finalización del proceso</a:t>
            </a:r>
            <a:br>
              <a:rPr lang="es-MX" dirty="0"/>
            </a:br>
            <a:r>
              <a:rPr lang="es-MX" dirty="0"/>
              <a:t>Una vez actualizado el estado, el proceso concluye en el Evento de Fin confirmado.</a:t>
            </a:r>
          </a:p>
        </p:txBody>
      </p:sp>
    </p:spTree>
    <p:extLst>
      <p:ext uri="{BB962C8B-B14F-4D97-AF65-F5344CB8AC3E}">
        <p14:creationId xmlns:p14="http://schemas.microsoft.com/office/powerpoint/2010/main" val="1691772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C60C92AE-8A24-218A-46CE-53693F311D13}"/>
              </a:ext>
            </a:extLst>
          </p:cNvPr>
          <p:cNvPicPr>
            <a:picLocks noGrp="1" noChangeAspect="1"/>
          </p:cNvPicPr>
          <p:nvPr>
            <p:ph idx="1"/>
          </p:nvPr>
        </p:nvPicPr>
        <p:blipFill>
          <a:blip r:embed="rId2"/>
          <a:stretch>
            <a:fillRect/>
          </a:stretch>
        </p:blipFill>
        <p:spPr>
          <a:xfrm>
            <a:off x="838200" y="2073275"/>
            <a:ext cx="4323644" cy="2432050"/>
          </a:xfrm>
          <a:prstGeom prst="rect">
            <a:avLst/>
          </a:prstGeom>
        </p:spPr>
      </p:pic>
      <p:sp>
        <p:nvSpPr>
          <p:cNvPr id="6" name="CuadroTexto 5">
            <a:extLst>
              <a:ext uri="{FF2B5EF4-FFF2-40B4-BE49-F238E27FC236}">
                <a16:creationId xmlns:a16="http://schemas.microsoft.com/office/drawing/2014/main" id="{E3FED6FF-E8AF-5C32-7979-DCBD3F87124B}"/>
              </a:ext>
            </a:extLst>
          </p:cNvPr>
          <p:cNvSpPr txBox="1"/>
          <p:nvPr/>
        </p:nvSpPr>
        <p:spPr>
          <a:xfrm>
            <a:off x="5486400" y="2073275"/>
            <a:ext cx="5324475" cy="1477328"/>
          </a:xfrm>
          <a:prstGeom prst="rect">
            <a:avLst/>
          </a:prstGeom>
          <a:noFill/>
        </p:spPr>
        <p:txBody>
          <a:bodyPr wrap="square">
            <a:spAutoFit/>
          </a:bodyPr>
          <a:lstStyle/>
          <a:p>
            <a:r>
              <a:rPr lang="es-MX" dirty="0"/>
              <a:t>La tarea Confirmado interactúa con un dispositivo de datos, representado mediante el símbolo de base de datos. Esto hace La relación a través de una asociación de datos, lo que indica almacenamiento persistente fuera del flujo principal de control.</a:t>
            </a:r>
          </a:p>
        </p:txBody>
      </p:sp>
    </p:spTree>
    <p:extLst>
      <p:ext uri="{BB962C8B-B14F-4D97-AF65-F5344CB8AC3E}">
        <p14:creationId xmlns:p14="http://schemas.microsoft.com/office/powerpoint/2010/main" val="869560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23D5AD-B34F-94DE-CA8C-4E027E6EDC22}"/>
              </a:ext>
            </a:extLst>
          </p:cNvPr>
          <p:cNvSpPr>
            <a:spLocks noGrp="1"/>
          </p:cNvSpPr>
          <p:nvPr>
            <p:ph idx="1"/>
          </p:nvPr>
        </p:nvSpPr>
        <p:spPr>
          <a:xfrm>
            <a:off x="838200" y="1047750"/>
            <a:ext cx="10515600" cy="5129213"/>
          </a:xfrm>
          <a:ln>
            <a:solidFill>
              <a:schemeClr val="accent5">
                <a:lumMod val="75000"/>
              </a:schemeClr>
            </a:solidFill>
          </a:ln>
        </p:spPr>
        <p:txBody>
          <a:bodyPr>
            <a:normAutofit lnSpcReduction="10000"/>
          </a:bodyPr>
          <a:lstStyle/>
          <a:p>
            <a:pPr marL="0" indent="0">
              <a:buNone/>
            </a:pPr>
            <a:r>
              <a:rPr lang="es-MX" sz="4400" b="1" kern="0" dirty="0">
                <a:solidFill>
                  <a:schemeClr val="accent1"/>
                </a:solidFill>
                <a:latin typeface="+mj-lt"/>
                <a:cs typeface="Arial" panose="020B0604020202020204" pitchFamily="34" charset="0"/>
              </a:rPr>
              <a:t>Introducción</a:t>
            </a:r>
          </a:p>
          <a:p>
            <a:pPr marL="0" indent="0">
              <a:buNone/>
            </a:pPr>
            <a:endParaRPr lang="es-MX" dirty="0"/>
          </a:p>
          <a:p>
            <a:r>
              <a:rPr lang="es-MX" dirty="0"/>
              <a:t>Se describe el procedimiento realizado para la instalación y utilización de las herramientas Bizagi </a:t>
            </a:r>
            <a:r>
              <a:rPr lang="es-MX" dirty="0" err="1"/>
              <a:t>Modeler</a:t>
            </a:r>
            <a:r>
              <a:rPr lang="es-MX" dirty="0"/>
              <a:t>, Draw.io y Balsamiq </a:t>
            </a:r>
            <a:r>
              <a:rPr lang="es-MX" dirty="0" err="1"/>
              <a:t>Wireframes</a:t>
            </a:r>
            <a:r>
              <a:rPr lang="es-MX" dirty="0"/>
              <a:t>. Se detallan cada una de las etapas del proceso, desde la descarga y ejecución de los instaladores, la configuración de opciones, la creación de diagramas de procesos y arquitectura, hasta la elaboración del modelo entidad–relación basado en la base de datos del proyecto </a:t>
            </a:r>
            <a:r>
              <a:rPr lang="es-MX" dirty="0" err="1"/>
              <a:t>Event</a:t>
            </a:r>
            <a:r>
              <a:rPr lang="es-MX" dirty="0"/>
              <a:t> Control en </a:t>
            </a:r>
            <a:r>
              <a:rPr lang="es-MX" dirty="0" err="1"/>
              <a:t>Supabase</a:t>
            </a:r>
            <a:r>
              <a:rPr lang="es-MX" dirty="0"/>
              <a:t>.</a:t>
            </a:r>
          </a:p>
          <a:p>
            <a:r>
              <a:rPr lang="es-MX" dirty="0"/>
              <a:t>asimismo, se explica la aplicación práctica de estas herramientas en la materia de Ingeniería de Software, con el objetivo de representar procesos, arquitectura del sistema y estructura de base de datos. </a:t>
            </a:r>
          </a:p>
          <a:p>
            <a:endParaRPr lang="es-MX" dirty="0"/>
          </a:p>
        </p:txBody>
      </p:sp>
    </p:spTree>
    <p:extLst>
      <p:ext uri="{BB962C8B-B14F-4D97-AF65-F5344CB8AC3E}">
        <p14:creationId xmlns:p14="http://schemas.microsoft.com/office/powerpoint/2010/main" val="2160315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7F7BE0-F1EF-5353-BF46-85B58AB644A5}"/>
              </a:ext>
            </a:extLst>
          </p:cNvPr>
          <p:cNvSpPr>
            <a:spLocks noGrp="1"/>
          </p:cNvSpPr>
          <p:nvPr>
            <p:ph type="title"/>
          </p:nvPr>
        </p:nvSpPr>
        <p:spPr/>
        <p:txBody>
          <a:bodyPr/>
          <a:lstStyle/>
          <a:p>
            <a:r>
              <a:rPr lang="es-MX" b="1" dirty="0" err="1">
                <a:solidFill>
                  <a:schemeClr val="accent1"/>
                </a:solidFill>
              </a:rPr>
              <a:t>Busqueda</a:t>
            </a:r>
            <a:r>
              <a:rPr lang="es-MX" b="1" dirty="0">
                <a:solidFill>
                  <a:schemeClr val="accent1"/>
                </a:solidFill>
              </a:rPr>
              <a:t> de DRAW IO</a:t>
            </a:r>
            <a:endParaRPr lang="es-MX" dirty="0">
              <a:solidFill>
                <a:schemeClr val="accent1"/>
              </a:solidFill>
            </a:endParaRPr>
          </a:p>
        </p:txBody>
      </p:sp>
      <p:pic>
        <p:nvPicPr>
          <p:cNvPr id="5" name="Marcador de contenido 4">
            <a:extLst>
              <a:ext uri="{FF2B5EF4-FFF2-40B4-BE49-F238E27FC236}">
                <a16:creationId xmlns:a16="http://schemas.microsoft.com/office/drawing/2014/main" id="{F51CF935-4FE2-6DDD-5664-181566AAAE37}"/>
              </a:ext>
            </a:extLst>
          </p:cNvPr>
          <p:cNvPicPr>
            <a:picLocks noGrp="1" noChangeAspect="1"/>
          </p:cNvPicPr>
          <p:nvPr>
            <p:ph idx="1"/>
          </p:nvPr>
        </p:nvPicPr>
        <p:blipFill>
          <a:blip r:embed="rId2"/>
          <a:stretch>
            <a:fillRect/>
          </a:stretch>
        </p:blipFill>
        <p:spPr>
          <a:xfrm>
            <a:off x="838200" y="1577976"/>
            <a:ext cx="5644445" cy="3175000"/>
          </a:xfrm>
          <a:prstGeom prst="rect">
            <a:avLst/>
          </a:prstGeom>
        </p:spPr>
      </p:pic>
      <p:sp>
        <p:nvSpPr>
          <p:cNvPr id="7" name="CuadroTexto 6">
            <a:extLst>
              <a:ext uri="{FF2B5EF4-FFF2-40B4-BE49-F238E27FC236}">
                <a16:creationId xmlns:a16="http://schemas.microsoft.com/office/drawing/2014/main" id="{E6CD1106-589E-665A-92EE-B1BD2823EDBB}"/>
              </a:ext>
            </a:extLst>
          </p:cNvPr>
          <p:cNvSpPr txBox="1"/>
          <p:nvPr/>
        </p:nvSpPr>
        <p:spPr>
          <a:xfrm>
            <a:off x="6877050" y="2242146"/>
            <a:ext cx="4724400" cy="923330"/>
          </a:xfrm>
          <a:prstGeom prst="rect">
            <a:avLst/>
          </a:prstGeom>
          <a:noFill/>
        </p:spPr>
        <p:txBody>
          <a:bodyPr wrap="square">
            <a:spAutoFit/>
          </a:bodyPr>
          <a:lstStyle/>
          <a:p>
            <a:pPr algn="just"/>
            <a:r>
              <a:rPr lang="es-MX" dirty="0"/>
              <a:t>Se buscó Draw.io en el navegador y se ingresó a la plataforma para comenzar la creación del diagrama.</a:t>
            </a:r>
          </a:p>
        </p:txBody>
      </p:sp>
    </p:spTree>
    <p:extLst>
      <p:ext uri="{BB962C8B-B14F-4D97-AF65-F5344CB8AC3E}">
        <p14:creationId xmlns:p14="http://schemas.microsoft.com/office/powerpoint/2010/main" val="418593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61FBD-5D0B-460B-CE86-93D957735D9F}"/>
              </a:ext>
            </a:extLst>
          </p:cNvPr>
          <p:cNvSpPr>
            <a:spLocks noGrp="1"/>
          </p:cNvSpPr>
          <p:nvPr>
            <p:ph type="title"/>
          </p:nvPr>
        </p:nvSpPr>
        <p:spPr/>
        <p:txBody>
          <a:bodyPr/>
          <a:lstStyle/>
          <a:p>
            <a:r>
              <a:rPr lang="es-MX" b="1" dirty="0">
                <a:solidFill>
                  <a:schemeClr val="accent1"/>
                </a:solidFill>
              </a:rPr>
              <a:t>Acceso a la plataforma Draw.io</a:t>
            </a:r>
          </a:p>
        </p:txBody>
      </p:sp>
      <p:pic>
        <p:nvPicPr>
          <p:cNvPr id="5" name="Marcador de contenido 4">
            <a:extLst>
              <a:ext uri="{FF2B5EF4-FFF2-40B4-BE49-F238E27FC236}">
                <a16:creationId xmlns:a16="http://schemas.microsoft.com/office/drawing/2014/main" id="{1682AD88-D2C2-9591-4F44-F3D0ABCD2C64}"/>
              </a:ext>
            </a:extLst>
          </p:cNvPr>
          <p:cNvPicPr>
            <a:picLocks noGrp="1" noChangeAspect="1"/>
          </p:cNvPicPr>
          <p:nvPr>
            <p:ph idx="1"/>
          </p:nvPr>
        </p:nvPicPr>
        <p:blipFill>
          <a:blip r:embed="rId2"/>
          <a:stretch>
            <a:fillRect/>
          </a:stretch>
        </p:blipFill>
        <p:spPr>
          <a:xfrm>
            <a:off x="838200" y="1825625"/>
            <a:ext cx="5508978" cy="3098800"/>
          </a:xfrm>
          <a:prstGeom prst="rect">
            <a:avLst/>
          </a:prstGeom>
        </p:spPr>
      </p:pic>
      <p:sp>
        <p:nvSpPr>
          <p:cNvPr id="7" name="CuadroTexto 6">
            <a:extLst>
              <a:ext uri="{FF2B5EF4-FFF2-40B4-BE49-F238E27FC236}">
                <a16:creationId xmlns:a16="http://schemas.microsoft.com/office/drawing/2014/main" id="{39990507-783F-A944-29CF-4384A44BE056}"/>
              </a:ext>
            </a:extLst>
          </p:cNvPr>
          <p:cNvSpPr txBox="1"/>
          <p:nvPr/>
        </p:nvSpPr>
        <p:spPr>
          <a:xfrm>
            <a:off x="6562725" y="2262485"/>
            <a:ext cx="4791075" cy="1200329"/>
          </a:xfrm>
          <a:prstGeom prst="rect">
            <a:avLst/>
          </a:prstGeom>
          <a:noFill/>
        </p:spPr>
        <p:txBody>
          <a:bodyPr wrap="square">
            <a:spAutoFit/>
          </a:bodyPr>
          <a:lstStyle/>
          <a:p>
            <a:pPr algn="just"/>
            <a:r>
              <a:rPr lang="es-MX" dirty="0"/>
              <a:t>Se ingresó al sitio oficial draw.io desde el navegador. Una vez en la página principal, se seleccionó la opción </a:t>
            </a:r>
            <a:r>
              <a:rPr lang="es-MX" dirty="0" err="1"/>
              <a:t>Start</a:t>
            </a:r>
            <a:r>
              <a:rPr lang="es-MX" dirty="0"/>
              <a:t> NOW para comenzar la creación del diagrama en línea.</a:t>
            </a:r>
          </a:p>
        </p:txBody>
      </p:sp>
    </p:spTree>
    <p:extLst>
      <p:ext uri="{BB962C8B-B14F-4D97-AF65-F5344CB8AC3E}">
        <p14:creationId xmlns:p14="http://schemas.microsoft.com/office/powerpoint/2010/main" val="35957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B029FE-AB08-4304-1BFB-3AF5D60D2922}"/>
              </a:ext>
            </a:extLst>
          </p:cNvPr>
          <p:cNvSpPr>
            <a:spLocks noGrp="1"/>
          </p:cNvSpPr>
          <p:nvPr>
            <p:ph type="title"/>
          </p:nvPr>
        </p:nvSpPr>
        <p:spPr/>
        <p:txBody>
          <a:bodyPr/>
          <a:lstStyle/>
          <a:p>
            <a:r>
              <a:rPr lang="es-MX" b="1" dirty="0">
                <a:solidFill>
                  <a:schemeClr val="accent1"/>
                </a:solidFill>
              </a:rPr>
              <a:t>Creación Del Elemento En Draw.io</a:t>
            </a:r>
          </a:p>
        </p:txBody>
      </p:sp>
      <p:pic>
        <p:nvPicPr>
          <p:cNvPr id="5" name="Marcador de contenido 4">
            <a:extLst>
              <a:ext uri="{FF2B5EF4-FFF2-40B4-BE49-F238E27FC236}">
                <a16:creationId xmlns:a16="http://schemas.microsoft.com/office/drawing/2014/main" id="{7DA9E125-E9AD-9130-3FE3-C785F3132038}"/>
              </a:ext>
            </a:extLst>
          </p:cNvPr>
          <p:cNvPicPr>
            <a:picLocks noGrp="1" noChangeAspect="1"/>
          </p:cNvPicPr>
          <p:nvPr>
            <p:ph idx="1"/>
          </p:nvPr>
        </p:nvPicPr>
        <p:blipFill>
          <a:blip r:embed="rId2"/>
          <a:stretch>
            <a:fillRect/>
          </a:stretch>
        </p:blipFill>
        <p:spPr>
          <a:xfrm>
            <a:off x="838200" y="1690688"/>
            <a:ext cx="5731932" cy="3224212"/>
          </a:xfrm>
          <a:prstGeom prst="rect">
            <a:avLst/>
          </a:prstGeom>
        </p:spPr>
      </p:pic>
      <p:sp>
        <p:nvSpPr>
          <p:cNvPr id="7" name="CuadroTexto 6">
            <a:extLst>
              <a:ext uri="{FF2B5EF4-FFF2-40B4-BE49-F238E27FC236}">
                <a16:creationId xmlns:a16="http://schemas.microsoft.com/office/drawing/2014/main" id="{CB8B7952-2E64-BBA3-E385-FFF8BE29F808}"/>
              </a:ext>
            </a:extLst>
          </p:cNvPr>
          <p:cNvSpPr txBox="1"/>
          <p:nvPr/>
        </p:nvSpPr>
        <p:spPr>
          <a:xfrm>
            <a:off x="6829425" y="2238286"/>
            <a:ext cx="4524375" cy="1477328"/>
          </a:xfrm>
          <a:prstGeom prst="rect">
            <a:avLst/>
          </a:prstGeom>
          <a:noFill/>
        </p:spPr>
        <p:txBody>
          <a:bodyPr wrap="square">
            <a:spAutoFit/>
          </a:bodyPr>
          <a:lstStyle/>
          <a:p>
            <a:pPr algn="just"/>
            <a:r>
              <a:rPr lang="es-MX" dirty="0"/>
              <a:t>Una vez dentro de la pantalla principal de Draw.io, se utilizó la figura Rounded </a:t>
            </a:r>
            <a:r>
              <a:rPr lang="es-MX" dirty="0" err="1"/>
              <a:t>Rectangle</a:t>
            </a:r>
            <a:r>
              <a:rPr lang="es-MX" dirty="0"/>
              <a:t>. Posteriormente, al dar doble clic en el centro de la figura, se habilitó la edición de texto para asignarle el nombre correspondiente.</a:t>
            </a:r>
          </a:p>
        </p:txBody>
      </p:sp>
    </p:spTree>
    <p:extLst>
      <p:ext uri="{BB962C8B-B14F-4D97-AF65-F5344CB8AC3E}">
        <p14:creationId xmlns:p14="http://schemas.microsoft.com/office/powerpoint/2010/main" val="2123684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72910-3E2B-6A5A-8BA7-388ADBE666BF}"/>
              </a:ext>
            </a:extLst>
          </p:cNvPr>
          <p:cNvSpPr>
            <a:spLocks noGrp="1"/>
          </p:cNvSpPr>
          <p:nvPr>
            <p:ph type="title"/>
          </p:nvPr>
        </p:nvSpPr>
        <p:spPr/>
        <p:txBody>
          <a:bodyPr/>
          <a:lstStyle/>
          <a:p>
            <a:r>
              <a:rPr lang="es-MX" b="1" dirty="0" err="1">
                <a:solidFill>
                  <a:schemeClr val="accent1"/>
                </a:solidFill>
              </a:rPr>
              <a:t>Creacion</a:t>
            </a:r>
            <a:r>
              <a:rPr lang="es-MX" b="1" dirty="0">
                <a:solidFill>
                  <a:schemeClr val="accent1"/>
                </a:solidFill>
              </a:rPr>
              <a:t> de elementos </a:t>
            </a:r>
            <a:r>
              <a:rPr lang="es-MX" b="1" dirty="0" err="1">
                <a:solidFill>
                  <a:schemeClr val="accent1"/>
                </a:solidFill>
              </a:rPr>
              <a:t>conexion</a:t>
            </a:r>
            <a:endParaRPr lang="es-MX" b="1" dirty="0">
              <a:solidFill>
                <a:schemeClr val="accent1"/>
              </a:solidFill>
            </a:endParaRPr>
          </a:p>
        </p:txBody>
      </p:sp>
      <p:pic>
        <p:nvPicPr>
          <p:cNvPr id="6" name="Marcador de contenido 5">
            <a:extLst>
              <a:ext uri="{FF2B5EF4-FFF2-40B4-BE49-F238E27FC236}">
                <a16:creationId xmlns:a16="http://schemas.microsoft.com/office/drawing/2014/main" id="{DF600B4C-45AB-EDFC-4689-D25B8B752CBE}"/>
              </a:ext>
            </a:extLst>
          </p:cNvPr>
          <p:cNvPicPr>
            <a:picLocks noGrp="1" noChangeAspect="1"/>
          </p:cNvPicPr>
          <p:nvPr>
            <p:ph idx="1"/>
          </p:nvPr>
        </p:nvPicPr>
        <p:blipFill>
          <a:blip r:embed="rId2"/>
          <a:stretch>
            <a:fillRect/>
          </a:stretch>
        </p:blipFill>
        <p:spPr>
          <a:xfrm>
            <a:off x="838200" y="1939924"/>
            <a:ext cx="5119511" cy="2879725"/>
          </a:xfrm>
          <a:prstGeom prst="rect">
            <a:avLst/>
          </a:prstGeom>
        </p:spPr>
      </p:pic>
      <p:sp>
        <p:nvSpPr>
          <p:cNvPr id="8" name="CuadroTexto 7">
            <a:extLst>
              <a:ext uri="{FF2B5EF4-FFF2-40B4-BE49-F238E27FC236}">
                <a16:creationId xmlns:a16="http://schemas.microsoft.com/office/drawing/2014/main" id="{6672BC02-A1A9-61AF-AF69-2B6320375825}"/>
              </a:ext>
            </a:extLst>
          </p:cNvPr>
          <p:cNvSpPr txBox="1"/>
          <p:nvPr/>
        </p:nvSpPr>
        <p:spPr>
          <a:xfrm>
            <a:off x="6534150" y="2237512"/>
            <a:ext cx="5048250" cy="2031325"/>
          </a:xfrm>
          <a:prstGeom prst="rect">
            <a:avLst/>
          </a:prstGeom>
          <a:noFill/>
        </p:spPr>
        <p:txBody>
          <a:bodyPr wrap="square">
            <a:spAutoFit/>
          </a:bodyPr>
          <a:lstStyle/>
          <a:p>
            <a:pPr algn="just">
              <a:buNone/>
            </a:pPr>
            <a:r>
              <a:rPr lang="es-MX" dirty="0"/>
              <a:t>Para crear los demás elementos, se utilizó la combinación de teclas </a:t>
            </a:r>
            <a:r>
              <a:rPr lang="es-MX" dirty="0" err="1"/>
              <a:t>Ctrl</a:t>
            </a:r>
            <a:r>
              <a:rPr lang="es-MX" dirty="0"/>
              <a:t> + D, la cual permite duplicar la figura seleccionada. De esta manera, se generaron dos rectángulos adicionales.</a:t>
            </a:r>
          </a:p>
          <a:p>
            <a:pPr algn="just">
              <a:buNone/>
            </a:pPr>
            <a:r>
              <a:rPr lang="es-MX" dirty="0" err="1"/>
              <a:t>Tambien</a:t>
            </a:r>
            <a:r>
              <a:rPr lang="es-MX" dirty="0"/>
              <a:t>, se realizó la conexión entre las figuras utilizando la herramienta de conectores para representar la relación entre </a:t>
            </a:r>
            <a:r>
              <a:rPr lang="es-MX" dirty="0" err="1"/>
              <a:t>Backend</a:t>
            </a:r>
            <a:r>
              <a:rPr lang="es-MX" dirty="0"/>
              <a:t> y </a:t>
            </a:r>
            <a:r>
              <a:rPr lang="es-MX" dirty="0" err="1"/>
              <a:t>Frontend</a:t>
            </a:r>
            <a:r>
              <a:rPr lang="es-MX" dirty="0"/>
              <a:t>.</a:t>
            </a:r>
          </a:p>
        </p:txBody>
      </p:sp>
    </p:spTree>
    <p:extLst>
      <p:ext uri="{BB962C8B-B14F-4D97-AF65-F5344CB8AC3E}">
        <p14:creationId xmlns:p14="http://schemas.microsoft.com/office/powerpoint/2010/main" val="1867396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DF141-A7C0-B3CC-F345-3C1CFFF89244}"/>
              </a:ext>
            </a:extLst>
          </p:cNvPr>
          <p:cNvSpPr>
            <a:spLocks noGrp="1"/>
          </p:cNvSpPr>
          <p:nvPr>
            <p:ph type="title"/>
          </p:nvPr>
        </p:nvSpPr>
        <p:spPr/>
        <p:txBody>
          <a:bodyPr/>
          <a:lstStyle/>
          <a:p>
            <a:r>
              <a:rPr lang="es-MX" b="1" dirty="0">
                <a:solidFill>
                  <a:schemeClr val="accent1"/>
                </a:solidFill>
              </a:rPr>
              <a:t>Inserción de íconos en Draw.io</a:t>
            </a:r>
          </a:p>
        </p:txBody>
      </p:sp>
      <p:pic>
        <p:nvPicPr>
          <p:cNvPr id="6" name="Marcador de contenido 5">
            <a:extLst>
              <a:ext uri="{FF2B5EF4-FFF2-40B4-BE49-F238E27FC236}">
                <a16:creationId xmlns:a16="http://schemas.microsoft.com/office/drawing/2014/main" id="{CD4589F3-3BB6-5694-C636-B64E66C593F2}"/>
              </a:ext>
            </a:extLst>
          </p:cNvPr>
          <p:cNvPicPr>
            <a:picLocks noGrp="1" noChangeAspect="1"/>
          </p:cNvPicPr>
          <p:nvPr>
            <p:ph idx="1"/>
          </p:nvPr>
        </p:nvPicPr>
        <p:blipFill>
          <a:blip r:embed="rId2"/>
          <a:stretch>
            <a:fillRect/>
          </a:stretch>
        </p:blipFill>
        <p:spPr>
          <a:xfrm>
            <a:off x="838200" y="1930400"/>
            <a:ext cx="5373511" cy="3022600"/>
          </a:xfrm>
          <a:prstGeom prst="rect">
            <a:avLst/>
          </a:prstGeom>
        </p:spPr>
      </p:pic>
      <p:sp>
        <p:nvSpPr>
          <p:cNvPr id="8" name="CuadroTexto 7">
            <a:extLst>
              <a:ext uri="{FF2B5EF4-FFF2-40B4-BE49-F238E27FC236}">
                <a16:creationId xmlns:a16="http://schemas.microsoft.com/office/drawing/2014/main" id="{3AD6E90B-CD59-4748-4E6F-46716DA0DB1F}"/>
              </a:ext>
            </a:extLst>
          </p:cNvPr>
          <p:cNvSpPr txBox="1"/>
          <p:nvPr/>
        </p:nvSpPr>
        <p:spPr>
          <a:xfrm>
            <a:off x="6648450" y="2505670"/>
            <a:ext cx="4267200" cy="1477328"/>
          </a:xfrm>
          <a:prstGeom prst="rect">
            <a:avLst/>
          </a:prstGeom>
          <a:noFill/>
        </p:spPr>
        <p:txBody>
          <a:bodyPr wrap="square">
            <a:spAutoFit/>
          </a:bodyPr>
          <a:lstStyle/>
          <a:p>
            <a:pPr algn="just"/>
            <a:r>
              <a:rPr lang="es-MX" dirty="0"/>
              <a:t>Los íconos se pueden agregar escribiendo su nombre en la barra de búsqueda o seleccionándolos por categoría en el panel lateral, y posteriormente arrastrándolos al diagrama.</a:t>
            </a:r>
          </a:p>
        </p:txBody>
      </p:sp>
    </p:spTree>
    <p:extLst>
      <p:ext uri="{BB962C8B-B14F-4D97-AF65-F5344CB8AC3E}">
        <p14:creationId xmlns:p14="http://schemas.microsoft.com/office/powerpoint/2010/main" val="318013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0394B-4158-5B47-1EFA-8B6E1F5E2291}"/>
              </a:ext>
            </a:extLst>
          </p:cNvPr>
          <p:cNvSpPr>
            <a:spLocks noGrp="1"/>
          </p:cNvSpPr>
          <p:nvPr>
            <p:ph type="title"/>
          </p:nvPr>
        </p:nvSpPr>
        <p:spPr/>
        <p:txBody>
          <a:bodyPr/>
          <a:lstStyle/>
          <a:p>
            <a:r>
              <a:rPr lang="es-MX" b="1" dirty="0">
                <a:solidFill>
                  <a:schemeClr val="accent1"/>
                </a:solidFill>
              </a:rPr>
              <a:t>Personalización y Configuración de Estilos</a:t>
            </a:r>
          </a:p>
        </p:txBody>
      </p:sp>
      <p:pic>
        <p:nvPicPr>
          <p:cNvPr id="5" name="Marcador de contenido 4">
            <a:extLst>
              <a:ext uri="{FF2B5EF4-FFF2-40B4-BE49-F238E27FC236}">
                <a16:creationId xmlns:a16="http://schemas.microsoft.com/office/drawing/2014/main" id="{7B663631-F69C-BCE3-4BF9-5CE722E44C2A}"/>
              </a:ext>
            </a:extLst>
          </p:cNvPr>
          <p:cNvPicPr>
            <a:picLocks noGrp="1" noChangeAspect="1"/>
          </p:cNvPicPr>
          <p:nvPr>
            <p:ph idx="1"/>
          </p:nvPr>
        </p:nvPicPr>
        <p:blipFill>
          <a:blip r:embed="rId2"/>
          <a:stretch>
            <a:fillRect/>
          </a:stretch>
        </p:blipFill>
        <p:spPr>
          <a:xfrm>
            <a:off x="902264" y="1922462"/>
            <a:ext cx="5356578" cy="3013075"/>
          </a:xfrm>
          <a:prstGeom prst="rect">
            <a:avLst/>
          </a:prstGeom>
        </p:spPr>
      </p:pic>
      <p:sp>
        <p:nvSpPr>
          <p:cNvPr id="7" name="CuadroTexto 6">
            <a:extLst>
              <a:ext uri="{FF2B5EF4-FFF2-40B4-BE49-F238E27FC236}">
                <a16:creationId xmlns:a16="http://schemas.microsoft.com/office/drawing/2014/main" id="{0A063F5F-8449-9787-116D-C89B606733A3}"/>
              </a:ext>
            </a:extLst>
          </p:cNvPr>
          <p:cNvSpPr txBox="1"/>
          <p:nvPr/>
        </p:nvSpPr>
        <p:spPr>
          <a:xfrm>
            <a:off x="6362700" y="1876441"/>
            <a:ext cx="5119386" cy="4801314"/>
          </a:xfrm>
          <a:prstGeom prst="rect">
            <a:avLst/>
          </a:prstGeom>
          <a:noFill/>
        </p:spPr>
        <p:txBody>
          <a:bodyPr wrap="square">
            <a:spAutoFit/>
          </a:bodyPr>
          <a:lstStyle/>
          <a:p>
            <a:pPr algn="just">
              <a:buNone/>
            </a:pPr>
            <a:r>
              <a:rPr lang="es-MX" dirty="0"/>
              <a:t>La línea fue configurada desde el panel de propiedades, ajustando el grosor, el color y el estilo para que se visualizara más clara y centrada entre ambos bloques. Además, se activaron los puntos de conexión automáticos para que la línea quedara correctamente alineada.</a:t>
            </a:r>
          </a:p>
          <a:p>
            <a:pPr algn="just">
              <a:buNone/>
            </a:pPr>
            <a:r>
              <a:rPr lang="es-MX" dirty="0"/>
              <a:t>En cuanto al fondo, se modificó desde la opción Color de fondo en el panel derecho. Se seleccionó un color oscuro tipo cuadrícula para dar un estilo más visual y tecnológico al diagrama. Esto permite que los elementos principales resalten mejor y mejora la presentación general de la arquitectura todas estas configuraciones como líneas, colores, estilos, tipografía y fondo pueden editarse completamente desde el panel derecho, lo que permite personalizar el diseño del diagrama según las necesidades del proyecto</a:t>
            </a:r>
          </a:p>
        </p:txBody>
      </p:sp>
    </p:spTree>
    <p:extLst>
      <p:ext uri="{BB962C8B-B14F-4D97-AF65-F5344CB8AC3E}">
        <p14:creationId xmlns:p14="http://schemas.microsoft.com/office/powerpoint/2010/main" val="3994721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63E96-977C-B59B-70E8-EECA26817212}"/>
              </a:ext>
            </a:extLst>
          </p:cNvPr>
          <p:cNvSpPr>
            <a:spLocks noGrp="1"/>
          </p:cNvSpPr>
          <p:nvPr>
            <p:ph type="title"/>
          </p:nvPr>
        </p:nvSpPr>
        <p:spPr/>
        <p:txBody>
          <a:bodyPr/>
          <a:lstStyle/>
          <a:p>
            <a:r>
              <a:rPr lang="es-MX" b="1" dirty="0">
                <a:solidFill>
                  <a:schemeClr val="accent1"/>
                </a:solidFill>
              </a:rPr>
              <a:t>Integración de Elementos Visuales en la Arquitectura</a:t>
            </a:r>
          </a:p>
        </p:txBody>
      </p:sp>
      <p:pic>
        <p:nvPicPr>
          <p:cNvPr id="5" name="Marcador de contenido 4">
            <a:extLst>
              <a:ext uri="{FF2B5EF4-FFF2-40B4-BE49-F238E27FC236}">
                <a16:creationId xmlns:a16="http://schemas.microsoft.com/office/drawing/2014/main" id="{8EBA304A-035A-AF3D-4D5B-AA0AED74A7DA}"/>
              </a:ext>
            </a:extLst>
          </p:cNvPr>
          <p:cNvPicPr>
            <a:picLocks noGrp="1" noChangeAspect="1"/>
          </p:cNvPicPr>
          <p:nvPr>
            <p:ph idx="1"/>
          </p:nvPr>
        </p:nvPicPr>
        <p:blipFill>
          <a:blip r:embed="rId2"/>
          <a:stretch>
            <a:fillRect/>
          </a:stretch>
        </p:blipFill>
        <p:spPr>
          <a:xfrm>
            <a:off x="838201" y="1941372"/>
            <a:ext cx="5499760" cy="3093615"/>
          </a:xfrm>
          <a:prstGeom prst="rect">
            <a:avLst/>
          </a:prstGeom>
        </p:spPr>
      </p:pic>
      <p:sp>
        <p:nvSpPr>
          <p:cNvPr id="7" name="CuadroTexto 6">
            <a:extLst>
              <a:ext uri="{FF2B5EF4-FFF2-40B4-BE49-F238E27FC236}">
                <a16:creationId xmlns:a16="http://schemas.microsoft.com/office/drawing/2014/main" id="{A955E12D-AF4B-F92D-3BDB-70D77A890996}"/>
              </a:ext>
            </a:extLst>
          </p:cNvPr>
          <p:cNvSpPr txBox="1"/>
          <p:nvPr/>
        </p:nvSpPr>
        <p:spPr>
          <a:xfrm>
            <a:off x="6577315" y="1907432"/>
            <a:ext cx="4974219" cy="3693319"/>
          </a:xfrm>
          <a:prstGeom prst="rect">
            <a:avLst/>
          </a:prstGeom>
          <a:noFill/>
        </p:spPr>
        <p:txBody>
          <a:bodyPr wrap="square">
            <a:spAutoFit/>
          </a:bodyPr>
          <a:lstStyle/>
          <a:p>
            <a:pPr algn="just">
              <a:buNone/>
            </a:pPr>
            <a:r>
              <a:rPr lang="es-MX" dirty="0"/>
              <a:t>La primera opción es utilizar la función Más formas, ubicada en la parte inferior del panel izquierdo. Desde ahí se pueden activar bibliotecas adicionales como AWS, Azure, UML, íconos de tecnología, entre otras cosas mas.</a:t>
            </a:r>
          </a:p>
          <a:p>
            <a:pPr algn="just">
              <a:buNone/>
            </a:pPr>
            <a:r>
              <a:rPr lang="es-MX" dirty="0"/>
              <a:t>La segunda opción es importar una imagen externa. Para ello, se puede descargar el ícono en formato PNG o SVG desde internet y luego arrastrarlo directamente al área de trabajo o utilizando la opción Insertar Imagen. Una vez agregado, el ícono puede ajustarse en tamaño, posición y estilo desde el panel derecho, igual que cualquier otro elemento del diagrama.</a:t>
            </a:r>
          </a:p>
        </p:txBody>
      </p:sp>
    </p:spTree>
    <p:extLst>
      <p:ext uri="{BB962C8B-B14F-4D97-AF65-F5344CB8AC3E}">
        <p14:creationId xmlns:p14="http://schemas.microsoft.com/office/powerpoint/2010/main" val="251455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F8B70-0372-F4A2-991C-265C5DAB4AF1}"/>
              </a:ext>
            </a:extLst>
          </p:cNvPr>
          <p:cNvSpPr>
            <a:spLocks noGrp="1"/>
          </p:cNvSpPr>
          <p:nvPr>
            <p:ph type="title"/>
          </p:nvPr>
        </p:nvSpPr>
        <p:spPr/>
        <p:txBody>
          <a:bodyPr/>
          <a:lstStyle/>
          <a:p>
            <a:r>
              <a:rPr lang="es-MX" b="1" dirty="0">
                <a:solidFill>
                  <a:schemeClr val="accent1"/>
                </a:solidFill>
              </a:rPr>
              <a:t>UML EN DRAW</a:t>
            </a:r>
          </a:p>
        </p:txBody>
      </p:sp>
      <p:pic>
        <p:nvPicPr>
          <p:cNvPr id="5" name="Marcador de contenido 4">
            <a:extLst>
              <a:ext uri="{FF2B5EF4-FFF2-40B4-BE49-F238E27FC236}">
                <a16:creationId xmlns:a16="http://schemas.microsoft.com/office/drawing/2014/main" id="{733118A5-4D56-DDC7-4087-5F0B64D2C9FE}"/>
              </a:ext>
            </a:extLst>
          </p:cNvPr>
          <p:cNvPicPr>
            <a:picLocks noGrp="1" noChangeAspect="1"/>
          </p:cNvPicPr>
          <p:nvPr>
            <p:ph idx="1"/>
          </p:nvPr>
        </p:nvPicPr>
        <p:blipFill>
          <a:blip r:embed="rId2"/>
          <a:stretch>
            <a:fillRect/>
          </a:stretch>
        </p:blipFill>
        <p:spPr>
          <a:xfrm>
            <a:off x="838200" y="1606550"/>
            <a:ext cx="5678311" cy="3194050"/>
          </a:xfrm>
          <a:prstGeom prst="rect">
            <a:avLst/>
          </a:prstGeom>
        </p:spPr>
      </p:pic>
      <p:sp>
        <p:nvSpPr>
          <p:cNvPr id="7" name="CuadroTexto 6">
            <a:extLst>
              <a:ext uri="{FF2B5EF4-FFF2-40B4-BE49-F238E27FC236}">
                <a16:creationId xmlns:a16="http://schemas.microsoft.com/office/drawing/2014/main" id="{02A32C41-6C02-EA8B-F61A-1C9E8859702E}"/>
              </a:ext>
            </a:extLst>
          </p:cNvPr>
          <p:cNvSpPr txBox="1"/>
          <p:nvPr/>
        </p:nvSpPr>
        <p:spPr>
          <a:xfrm>
            <a:off x="7067551" y="1166813"/>
            <a:ext cx="4657724" cy="3970318"/>
          </a:xfrm>
          <a:prstGeom prst="rect">
            <a:avLst/>
          </a:prstGeom>
          <a:noFill/>
        </p:spPr>
        <p:txBody>
          <a:bodyPr wrap="square">
            <a:spAutoFit/>
          </a:bodyPr>
          <a:lstStyle/>
          <a:p>
            <a:pPr algn="just">
              <a:buNone/>
            </a:pPr>
            <a:r>
              <a:rPr lang="es-MX" dirty="0"/>
              <a:t>Para crear el diagrama se utilizaron las figuras tipo tabla que </a:t>
            </a:r>
            <a:r>
              <a:rPr lang="es-MX" dirty="0" err="1"/>
              <a:t>tine</a:t>
            </a:r>
            <a:r>
              <a:rPr lang="es-MX" dirty="0"/>
              <a:t> Draw.io. En cada una se ingresaron manualmente los campos, los tipos de datos y se identificaron las claves primarias (PK).</a:t>
            </a:r>
          </a:p>
          <a:p>
            <a:pPr algn="just">
              <a:buNone/>
            </a:pPr>
            <a:r>
              <a:rPr lang="es-MX" dirty="0"/>
              <a:t>Las conexiones representan la relación entre las entidades. Para ello, se utilizaron líneas con conectores, las cuales indican las claves foráneas (FK) y muestran cómo una tabla depende de otra.</a:t>
            </a:r>
          </a:p>
          <a:p>
            <a:pPr algn="just">
              <a:buNone/>
            </a:pPr>
            <a:r>
              <a:rPr lang="es-MX" dirty="0"/>
              <a:t>Finalmente, el diagrama se organizó colocando la tabla principal en el centro y las tablas relacionadas alrededor, siguiendo la estructura real de la base de datos en </a:t>
            </a:r>
            <a:r>
              <a:rPr lang="es-MX" dirty="0" err="1"/>
              <a:t>Supabase</a:t>
            </a:r>
            <a:r>
              <a:rPr lang="es-MX" dirty="0"/>
              <a:t>.</a:t>
            </a:r>
          </a:p>
        </p:txBody>
      </p:sp>
    </p:spTree>
    <p:extLst>
      <p:ext uri="{BB962C8B-B14F-4D97-AF65-F5344CB8AC3E}">
        <p14:creationId xmlns:p14="http://schemas.microsoft.com/office/powerpoint/2010/main" val="3212211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B4897AB-ABBE-6818-09EA-74F7D3DFB565}"/>
              </a:ext>
            </a:extLst>
          </p:cNvPr>
          <p:cNvPicPr>
            <a:picLocks noChangeAspect="1"/>
          </p:cNvPicPr>
          <p:nvPr/>
        </p:nvPicPr>
        <p:blipFill>
          <a:blip r:embed="rId2"/>
          <a:stretch>
            <a:fillRect/>
          </a:stretch>
        </p:blipFill>
        <p:spPr>
          <a:xfrm>
            <a:off x="771526" y="2552700"/>
            <a:ext cx="5604932" cy="3152774"/>
          </a:xfrm>
          <a:prstGeom prst="rect">
            <a:avLst/>
          </a:prstGeom>
        </p:spPr>
      </p:pic>
      <p:sp>
        <p:nvSpPr>
          <p:cNvPr id="7" name="CuadroTexto 6">
            <a:extLst>
              <a:ext uri="{FF2B5EF4-FFF2-40B4-BE49-F238E27FC236}">
                <a16:creationId xmlns:a16="http://schemas.microsoft.com/office/drawing/2014/main" id="{D4853623-275C-B7D0-0D15-2773B34D2D10}"/>
              </a:ext>
            </a:extLst>
          </p:cNvPr>
          <p:cNvSpPr txBox="1"/>
          <p:nvPr/>
        </p:nvSpPr>
        <p:spPr>
          <a:xfrm>
            <a:off x="6667500" y="2571750"/>
            <a:ext cx="4543425" cy="2031325"/>
          </a:xfrm>
          <a:prstGeom prst="rect">
            <a:avLst/>
          </a:prstGeom>
          <a:noFill/>
        </p:spPr>
        <p:txBody>
          <a:bodyPr wrap="square">
            <a:spAutoFit/>
          </a:bodyPr>
          <a:lstStyle/>
          <a:p>
            <a:pPr>
              <a:buNone/>
            </a:pPr>
            <a:r>
              <a:rPr lang="es-MX" b="1" dirty="0"/>
              <a:t>Ubicación del archivo instalador de Balsamiq </a:t>
            </a:r>
            <a:r>
              <a:rPr lang="es-MX" b="1" dirty="0" err="1"/>
              <a:t>Wireframes</a:t>
            </a:r>
            <a:r>
              <a:rPr lang="es-MX" b="1" dirty="0"/>
              <a:t> 4.8.6 (x64).</a:t>
            </a:r>
            <a:br>
              <a:rPr lang="es-MX" dirty="0"/>
            </a:br>
            <a:r>
              <a:rPr lang="es-MX" dirty="0"/>
              <a:t>Se muestra la carpeta donde se encuentra el archivo ejecutable Balsamiq_Wireframes_4.8.6_x64_Setup.exe, el cual será utilizado para iniciar el proceso de instalación del software.</a:t>
            </a:r>
          </a:p>
        </p:txBody>
      </p:sp>
      <p:sp>
        <p:nvSpPr>
          <p:cNvPr id="9" name="CuadroTexto 8">
            <a:extLst>
              <a:ext uri="{FF2B5EF4-FFF2-40B4-BE49-F238E27FC236}">
                <a16:creationId xmlns:a16="http://schemas.microsoft.com/office/drawing/2014/main" id="{349DE175-602E-7353-1766-D55145608E8E}"/>
              </a:ext>
            </a:extLst>
          </p:cNvPr>
          <p:cNvSpPr txBox="1"/>
          <p:nvPr/>
        </p:nvSpPr>
        <p:spPr>
          <a:xfrm>
            <a:off x="1152526" y="1152526"/>
            <a:ext cx="6096000" cy="769441"/>
          </a:xfrm>
          <a:prstGeom prst="rect">
            <a:avLst/>
          </a:prstGeom>
          <a:noFill/>
        </p:spPr>
        <p:txBody>
          <a:bodyPr wrap="square">
            <a:spAutoFit/>
          </a:bodyPr>
          <a:lstStyle/>
          <a:p>
            <a:r>
              <a:rPr lang="es-MX" sz="4400" b="1" dirty="0">
                <a:solidFill>
                  <a:schemeClr val="accent1"/>
                </a:solidFill>
                <a:latin typeface="+mj-lt"/>
              </a:rPr>
              <a:t>Ejecución del instalador</a:t>
            </a:r>
          </a:p>
        </p:txBody>
      </p:sp>
    </p:spTree>
    <p:extLst>
      <p:ext uri="{BB962C8B-B14F-4D97-AF65-F5344CB8AC3E}">
        <p14:creationId xmlns:p14="http://schemas.microsoft.com/office/powerpoint/2010/main" val="266424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AE40D-9C8E-4FAE-C2C3-B2519F9D8B1C}"/>
              </a:ext>
            </a:extLst>
          </p:cNvPr>
          <p:cNvSpPr>
            <a:spLocks noGrp="1"/>
          </p:cNvSpPr>
          <p:nvPr>
            <p:ph type="title"/>
          </p:nvPr>
        </p:nvSpPr>
        <p:spPr/>
        <p:txBody>
          <a:bodyPr/>
          <a:lstStyle/>
          <a:p>
            <a:r>
              <a:rPr lang="es-MX" b="1" dirty="0">
                <a:solidFill>
                  <a:schemeClr val="accent1"/>
                </a:solidFill>
                <a:ea typeface="+mn-ea"/>
                <a:cs typeface="+mn-cs"/>
              </a:rPr>
              <a:t>Selección</a:t>
            </a:r>
            <a:r>
              <a:rPr lang="es-MX" sz="2800" b="1" dirty="0">
                <a:solidFill>
                  <a:schemeClr val="accent1"/>
                </a:solidFill>
                <a:latin typeface="+mn-lt"/>
                <a:ea typeface="+mn-ea"/>
                <a:cs typeface="+mn-cs"/>
              </a:rPr>
              <a:t> </a:t>
            </a:r>
            <a:r>
              <a:rPr lang="es-MX" b="1" dirty="0">
                <a:solidFill>
                  <a:schemeClr val="accent1"/>
                </a:solidFill>
                <a:ea typeface="+mn-ea"/>
                <a:cs typeface="+mn-cs"/>
              </a:rPr>
              <a:t>del modo de instalación</a:t>
            </a:r>
          </a:p>
        </p:txBody>
      </p:sp>
      <p:pic>
        <p:nvPicPr>
          <p:cNvPr id="4" name="Marcador de contenido 3">
            <a:extLst>
              <a:ext uri="{FF2B5EF4-FFF2-40B4-BE49-F238E27FC236}">
                <a16:creationId xmlns:a16="http://schemas.microsoft.com/office/drawing/2014/main" id="{B1962072-7B60-9E71-8FAB-7E5A7043C570}"/>
              </a:ext>
            </a:extLst>
          </p:cNvPr>
          <p:cNvPicPr>
            <a:picLocks noGrp="1" noChangeAspect="1"/>
          </p:cNvPicPr>
          <p:nvPr>
            <p:ph idx="1"/>
          </p:nvPr>
        </p:nvPicPr>
        <p:blipFill>
          <a:blip r:embed="rId2"/>
          <a:stretch>
            <a:fillRect/>
          </a:stretch>
        </p:blipFill>
        <p:spPr>
          <a:xfrm>
            <a:off x="838200" y="2054026"/>
            <a:ext cx="4255911" cy="2393950"/>
          </a:xfrm>
          <a:prstGeom prst="rect">
            <a:avLst/>
          </a:prstGeom>
        </p:spPr>
      </p:pic>
      <p:sp>
        <p:nvSpPr>
          <p:cNvPr id="6" name="CuadroTexto 5">
            <a:extLst>
              <a:ext uri="{FF2B5EF4-FFF2-40B4-BE49-F238E27FC236}">
                <a16:creationId xmlns:a16="http://schemas.microsoft.com/office/drawing/2014/main" id="{E5022257-7054-8C80-9CE8-E616191FDFFF}"/>
              </a:ext>
            </a:extLst>
          </p:cNvPr>
          <p:cNvSpPr txBox="1"/>
          <p:nvPr/>
        </p:nvSpPr>
        <p:spPr>
          <a:xfrm>
            <a:off x="5438775" y="1968976"/>
            <a:ext cx="6096000" cy="2031325"/>
          </a:xfrm>
          <a:prstGeom prst="rect">
            <a:avLst/>
          </a:prstGeom>
          <a:noFill/>
        </p:spPr>
        <p:txBody>
          <a:bodyPr wrap="square">
            <a:spAutoFit/>
          </a:bodyPr>
          <a:lstStyle/>
          <a:p>
            <a:pPr algn="just">
              <a:buNone/>
            </a:pPr>
            <a:r>
              <a:rPr lang="es-MX" b="1" dirty="0"/>
              <a:t>Elección del tipo de instalación del software.</a:t>
            </a:r>
            <a:br>
              <a:rPr lang="es-MX" dirty="0"/>
            </a:br>
            <a:r>
              <a:rPr lang="es-MX" dirty="0"/>
              <a:t>El asistente muestra la ventana </a:t>
            </a:r>
            <a:r>
              <a:rPr lang="es-MX" b="1" dirty="0" err="1"/>
              <a:t>Select</a:t>
            </a:r>
            <a:r>
              <a:rPr lang="es-MX" b="1" dirty="0"/>
              <a:t> </a:t>
            </a:r>
            <a:r>
              <a:rPr lang="es-MX" b="1" dirty="0" err="1"/>
              <a:t>install</a:t>
            </a:r>
            <a:r>
              <a:rPr lang="es-MX" b="1" dirty="0"/>
              <a:t> </a:t>
            </a:r>
            <a:r>
              <a:rPr lang="es-MX" b="1" dirty="0" err="1"/>
              <a:t>mode</a:t>
            </a:r>
            <a:r>
              <a:rPr lang="es-MX" dirty="0"/>
              <a:t>, donde se presentan dos opciones de instalación:</a:t>
            </a:r>
            <a:br>
              <a:rPr lang="es-MX" dirty="0"/>
            </a:br>
            <a:r>
              <a:rPr lang="es-MX" b="1" dirty="0" err="1"/>
              <a:t>Install</a:t>
            </a:r>
            <a:r>
              <a:rPr lang="es-MX" b="1" dirty="0"/>
              <a:t> </a:t>
            </a:r>
            <a:r>
              <a:rPr lang="es-MX" b="1" dirty="0" err="1"/>
              <a:t>for</a:t>
            </a:r>
            <a:r>
              <a:rPr lang="es-MX" b="1" dirty="0"/>
              <a:t> me </a:t>
            </a:r>
            <a:r>
              <a:rPr lang="es-MX" b="1" dirty="0" err="1"/>
              <a:t>only</a:t>
            </a:r>
            <a:r>
              <a:rPr lang="es-MX" b="1" dirty="0"/>
              <a:t> (</a:t>
            </a:r>
            <a:r>
              <a:rPr lang="es-MX" b="1" dirty="0" err="1"/>
              <a:t>recommended</a:t>
            </a:r>
            <a:r>
              <a:rPr lang="es-MX" b="1" dirty="0"/>
              <a:t>)</a:t>
            </a:r>
            <a:r>
              <a:rPr lang="es-MX" dirty="0"/>
              <a:t> y </a:t>
            </a:r>
            <a:r>
              <a:rPr lang="es-MX" b="1" dirty="0" err="1"/>
              <a:t>Install</a:t>
            </a:r>
            <a:r>
              <a:rPr lang="es-MX" b="1" dirty="0"/>
              <a:t> </a:t>
            </a:r>
            <a:r>
              <a:rPr lang="es-MX" b="1" dirty="0" err="1"/>
              <a:t>for</a:t>
            </a:r>
            <a:r>
              <a:rPr lang="es-MX" b="1" dirty="0"/>
              <a:t> </a:t>
            </a:r>
            <a:r>
              <a:rPr lang="es-MX" b="1" dirty="0" err="1"/>
              <a:t>all</a:t>
            </a:r>
            <a:r>
              <a:rPr lang="es-MX" b="1" dirty="0"/>
              <a:t> </a:t>
            </a:r>
            <a:r>
              <a:rPr lang="es-MX" b="1" dirty="0" err="1"/>
              <a:t>users</a:t>
            </a:r>
            <a:r>
              <a:rPr lang="es-MX" dirty="0"/>
              <a:t>.</a:t>
            </a:r>
          </a:p>
          <a:p>
            <a:pPr algn="just">
              <a:buNone/>
            </a:pPr>
            <a:r>
              <a:rPr lang="es-MX" dirty="0"/>
              <a:t>En este caso, se selecciona la opción recomendada </a:t>
            </a:r>
            <a:r>
              <a:rPr lang="es-MX" b="1" dirty="0" err="1"/>
              <a:t>Install</a:t>
            </a:r>
            <a:r>
              <a:rPr lang="es-MX" b="1" dirty="0"/>
              <a:t> </a:t>
            </a:r>
            <a:r>
              <a:rPr lang="es-MX" b="1" dirty="0" err="1"/>
              <a:t>for</a:t>
            </a:r>
            <a:r>
              <a:rPr lang="es-MX" b="1" dirty="0"/>
              <a:t> me </a:t>
            </a:r>
            <a:r>
              <a:rPr lang="es-MX" b="1" dirty="0" err="1"/>
              <a:t>only</a:t>
            </a:r>
            <a:r>
              <a:rPr lang="es-MX" b="1" dirty="0"/>
              <a:t> (</a:t>
            </a:r>
            <a:r>
              <a:rPr lang="es-MX" b="1" dirty="0" err="1"/>
              <a:t>recommended</a:t>
            </a:r>
            <a:r>
              <a:rPr lang="es-MX" b="1" dirty="0"/>
              <a:t>)</a:t>
            </a:r>
            <a:r>
              <a:rPr lang="es-MX" dirty="0"/>
              <a:t>, la cual permite instalar el programa únicamente para el usuario actual del equipo.</a:t>
            </a:r>
          </a:p>
        </p:txBody>
      </p:sp>
    </p:spTree>
    <p:extLst>
      <p:ext uri="{BB962C8B-B14F-4D97-AF65-F5344CB8AC3E}">
        <p14:creationId xmlns:p14="http://schemas.microsoft.com/office/powerpoint/2010/main" val="218399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8F6C57-A8B1-DC96-5869-560383E7A005}"/>
              </a:ext>
            </a:extLst>
          </p:cNvPr>
          <p:cNvSpPr>
            <a:spLocks noGrp="1"/>
          </p:cNvSpPr>
          <p:nvPr>
            <p:ph idx="1"/>
          </p:nvPr>
        </p:nvSpPr>
        <p:spPr/>
        <p:txBody>
          <a:bodyPr/>
          <a:lstStyle/>
          <a:p>
            <a:pPr marL="0" indent="0">
              <a:buNone/>
            </a:pPr>
            <a:r>
              <a:rPr lang="es-MX" sz="4400" b="1" kern="0" dirty="0">
                <a:solidFill>
                  <a:schemeClr val="accent1"/>
                </a:solidFill>
                <a:latin typeface="+mj-lt"/>
                <a:cs typeface="Arial" panose="020B0604020202020204" pitchFamily="34" charset="0"/>
              </a:rPr>
              <a:t>Objetivo</a:t>
            </a:r>
          </a:p>
          <a:p>
            <a:pPr marL="0" indent="0">
              <a:buNone/>
            </a:pPr>
            <a:r>
              <a:rPr lang="es-MX" dirty="0"/>
              <a:t> </a:t>
            </a:r>
          </a:p>
          <a:p>
            <a:r>
              <a:rPr lang="es-MX" dirty="0" err="1"/>
              <a:t>Instalacion</a:t>
            </a:r>
            <a:r>
              <a:rPr lang="es-MX" dirty="0"/>
              <a:t> y utilización de  herramientas de modelado como Bizagi </a:t>
            </a:r>
            <a:r>
              <a:rPr lang="es-MX" dirty="0" err="1"/>
              <a:t>Modeler</a:t>
            </a:r>
            <a:r>
              <a:rPr lang="es-MX" dirty="0"/>
              <a:t>, Draw.io y Balsamiq </a:t>
            </a:r>
            <a:r>
              <a:rPr lang="es-MX" dirty="0" err="1"/>
              <a:t>Wireframes</a:t>
            </a:r>
            <a:r>
              <a:rPr lang="es-MX" dirty="0"/>
              <a:t> para la elaboración de diagramas de procesos, arquitectura y modelos entidad–relación en el desarrollo del proyecto </a:t>
            </a:r>
            <a:r>
              <a:rPr lang="es-MX" dirty="0" err="1"/>
              <a:t>Event</a:t>
            </a:r>
            <a:r>
              <a:rPr lang="es-MX" dirty="0"/>
              <a:t> Control.</a:t>
            </a:r>
          </a:p>
          <a:p>
            <a:pPr marL="0" indent="0">
              <a:buNone/>
            </a:pPr>
            <a:endParaRPr lang="es-MX" dirty="0"/>
          </a:p>
        </p:txBody>
      </p:sp>
    </p:spTree>
    <p:extLst>
      <p:ext uri="{BB962C8B-B14F-4D97-AF65-F5344CB8AC3E}">
        <p14:creationId xmlns:p14="http://schemas.microsoft.com/office/powerpoint/2010/main" val="492662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81D19-A4E1-17D1-E0E0-9432B4707DDD}"/>
              </a:ext>
            </a:extLst>
          </p:cNvPr>
          <p:cNvSpPr>
            <a:spLocks noGrp="1"/>
          </p:cNvSpPr>
          <p:nvPr>
            <p:ph type="title"/>
          </p:nvPr>
        </p:nvSpPr>
        <p:spPr/>
        <p:txBody>
          <a:bodyPr>
            <a:normAutofit/>
          </a:bodyPr>
          <a:lstStyle/>
          <a:p>
            <a:r>
              <a:rPr lang="es-MX" b="1" dirty="0">
                <a:solidFill>
                  <a:schemeClr val="accent1"/>
                </a:solidFill>
                <a:ea typeface="+mn-ea"/>
                <a:cs typeface="+mn-cs"/>
              </a:rPr>
              <a:t>Selección de la ubicación de instalación</a:t>
            </a:r>
          </a:p>
        </p:txBody>
      </p:sp>
      <p:pic>
        <p:nvPicPr>
          <p:cNvPr id="4" name="Marcador de contenido 3">
            <a:extLst>
              <a:ext uri="{FF2B5EF4-FFF2-40B4-BE49-F238E27FC236}">
                <a16:creationId xmlns:a16="http://schemas.microsoft.com/office/drawing/2014/main" id="{BEF4D0EE-FCDE-9D18-BD6E-85DBEFB9578A}"/>
              </a:ext>
            </a:extLst>
          </p:cNvPr>
          <p:cNvPicPr>
            <a:picLocks noGrp="1" noChangeAspect="1"/>
          </p:cNvPicPr>
          <p:nvPr>
            <p:ph idx="1"/>
          </p:nvPr>
        </p:nvPicPr>
        <p:blipFill>
          <a:blip r:embed="rId2"/>
          <a:stretch>
            <a:fillRect/>
          </a:stretch>
        </p:blipFill>
        <p:spPr>
          <a:xfrm>
            <a:off x="838201" y="1920875"/>
            <a:ext cx="4780844" cy="2689225"/>
          </a:xfrm>
          <a:prstGeom prst="rect">
            <a:avLst/>
          </a:prstGeom>
        </p:spPr>
      </p:pic>
      <p:sp>
        <p:nvSpPr>
          <p:cNvPr id="6" name="CuadroTexto 5">
            <a:extLst>
              <a:ext uri="{FF2B5EF4-FFF2-40B4-BE49-F238E27FC236}">
                <a16:creationId xmlns:a16="http://schemas.microsoft.com/office/drawing/2014/main" id="{31F3A027-80A5-3E4F-36A4-5634B8101C1D}"/>
              </a:ext>
            </a:extLst>
          </p:cNvPr>
          <p:cNvSpPr txBox="1"/>
          <p:nvPr/>
        </p:nvSpPr>
        <p:spPr>
          <a:xfrm>
            <a:off x="5829300" y="2136338"/>
            <a:ext cx="6096000" cy="3416320"/>
          </a:xfrm>
          <a:prstGeom prst="rect">
            <a:avLst/>
          </a:prstGeom>
          <a:noFill/>
        </p:spPr>
        <p:txBody>
          <a:bodyPr wrap="square">
            <a:spAutoFit/>
          </a:bodyPr>
          <a:lstStyle/>
          <a:p>
            <a:pPr>
              <a:buNone/>
            </a:pPr>
            <a:r>
              <a:rPr lang="es-MX" b="1" dirty="0"/>
              <a:t>Configuración de la carpeta de destino del software.</a:t>
            </a:r>
            <a:br>
              <a:rPr lang="es-MX" dirty="0"/>
            </a:br>
            <a:r>
              <a:rPr lang="es-MX" dirty="0"/>
              <a:t>muestra la ventana </a:t>
            </a:r>
            <a:r>
              <a:rPr lang="es-MX" b="1" dirty="0" err="1"/>
              <a:t>Select</a:t>
            </a:r>
            <a:r>
              <a:rPr lang="es-MX" b="1" dirty="0"/>
              <a:t> </a:t>
            </a:r>
            <a:r>
              <a:rPr lang="es-MX" b="1" dirty="0" err="1"/>
              <a:t>Destination</a:t>
            </a:r>
            <a:r>
              <a:rPr lang="es-MX" b="1" dirty="0"/>
              <a:t> </a:t>
            </a:r>
            <a:r>
              <a:rPr lang="es-MX" b="1" dirty="0" err="1"/>
              <a:t>Location</a:t>
            </a:r>
            <a:r>
              <a:rPr lang="es-MX" dirty="0"/>
              <a:t>, donde se especifica la ruta en la cual se instalará el programa.</a:t>
            </a:r>
          </a:p>
          <a:p>
            <a:pPr>
              <a:buNone/>
            </a:pPr>
            <a:r>
              <a:rPr lang="es-MX" dirty="0"/>
              <a:t>Por defecto, el sistema propone la siguiente ubicación:</a:t>
            </a:r>
          </a:p>
          <a:p>
            <a:pPr>
              <a:buNone/>
            </a:pPr>
            <a:r>
              <a:rPr lang="es-MX" dirty="0"/>
              <a:t>C:\Users\...\AppData\Local\Programs\Balsamiq\Balsamiq </a:t>
            </a:r>
            <a:r>
              <a:rPr lang="es-MX" dirty="0" err="1"/>
              <a:t>Wireframes</a:t>
            </a:r>
            <a:endParaRPr lang="es-MX" dirty="0"/>
          </a:p>
          <a:p>
            <a:pPr>
              <a:buNone/>
            </a:pPr>
            <a:r>
              <a:rPr lang="es-MX" dirty="0"/>
              <a:t>En este paso se puede cambiar la carpeta mediante el botón </a:t>
            </a:r>
            <a:r>
              <a:rPr lang="es-MX" dirty="0" err="1"/>
              <a:t>Browse</a:t>
            </a:r>
            <a:r>
              <a:rPr lang="es-MX" dirty="0"/>
              <a:t>; sin embargo, se mantiene la ruta predeterminada y se continúa el proceso presionando </a:t>
            </a:r>
            <a:r>
              <a:rPr lang="es-MX" b="1" dirty="0"/>
              <a:t>Next</a:t>
            </a:r>
            <a:r>
              <a:rPr lang="es-MX" dirty="0"/>
              <a:t>.</a:t>
            </a:r>
          </a:p>
          <a:p>
            <a:pPr>
              <a:buNone/>
            </a:pPr>
            <a:endParaRPr lang="es-MX" dirty="0"/>
          </a:p>
          <a:p>
            <a:pPr>
              <a:buNone/>
            </a:pPr>
            <a:r>
              <a:rPr lang="es-MX" dirty="0"/>
              <a:t>NOTA :se  copia la ubicación ye que mas adelante sirve para la ejecución del parche</a:t>
            </a:r>
          </a:p>
        </p:txBody>
      </p:sp>
    </p:spTree>
    <p:extLst>
      <p:ext uri="{BB962C8B-B14F-4D97-AF65-F5344CB8AC3E}">
        <p14:creationId xmlns:p14="http://schemas.microsoft.com/office/powerpoint/2010/main" val="12697040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1F10A-5A2F-6546-7751-A6EF1BBE61FC}"/>
              </a:ext>
            </a:extLst>
          </p:cNvPr>
          <p:cNvSpPr>
            <a:spLocks noGrp="1"/>
          </p:cNvSpPr>
          <p:nvPr>
            <p:ph type="title"/>
          </p:nvPr>
        </p:nvSpPr>
        <p:spPr/>
        <p:txBody>
          <a:bodyPr/>
          <a:lstStyle/>
          <a:p>
            <a:r>
              <a:rPr lang="es-MX" b="1" dirty="0">
                <a:solidFill>
                  <a:schemeClr val="accent1"/>
                </a:solidFill>
                <a:ea typeface="+mn-ea"/>
                <a:cs typeface="+mn-cs"/>
              </a:rPr>
              <a:t>Selección de tareas adicionales</a:t>
            </a:r>
          </a:p>
        </p:txBody>
      </p:sp>
      <p:pic>
        <p:nvPicPr>
          <p:cNvPr id="4" name="Marcador de contenido 3">
            <a:extLst>
              <a:ext uri="{FF2B5EF4-FFF2-40B4-BE49-F238E27FC236}">
                <a16:creationId xmlns:a16="http://schemas.microsoft.com/office/drawing/2014/main" id="{9EB95AFD-BB72-8C7A-F0BC-4689B7DDA8A7}"/>
              </a:ext>
            </a:extLst>
          </p:cNvPr>
          <p:cNvPicPr>
            <a:picLocks noGrp="1" noChangeAspect="1"/>
          </p:cNvPicPr>
          <p:nvPr>
            <p:ph idx="1"/>
          </p:nvPr>
        </p:nvPicPr>
        <p:blipFill>
          <a:blip r:embed="rId2"/>
          <a:stretch>
            <a:fillRect/>
          </a:stretch>
        </p:blipFill>
        <p:spPr>
          <a:xfrm>
            <a:off x="838201" y="2359026"/>
            <a:ext cx="5088572" cy="2862322"/>
          </a:xfrm>
          <a:prstGeom prst="rect">
            <a:avLst/>
          </a:prstGeom>
        </p:spPr>
      </p:pic>
      <p:sp>
        <p:nvSpPr>
          <p:cNvPr id="6" name="CuadroTexto 5">
            <a:extLst>
              <a:ext uri="{FF2B5EF4-FFF2-40B4-BE49-F238E27FC236}">
                <a16:creationId xmlns:a16="http://schemas.microsoft.com/office/drawing/2014/main" id="{7EA261DD-4F0A-0957-C217-FC3A10E7D339}"/>
              </a:ext>
            </a:extLst>
          </p:cNvPr>
          <p:cNvSpPr txBox="1"/>
          <p:nvPr/>
        </p:nvSpPr>
        <p:spPr>
          <a:xfrm>
            <a:off x="6010275" y="2272476"/>
            <a:ext cx="6096000" cy="2862322"/>
          </a:xfrm>
          <a:prstGeom prst="rect">
            <a:avLst/>
          </a:prstGeom>
          <a:noFill/>
        </p:spPr>
        <p:txBody>
          <a:bodyPr wrap="square">
            <a:spAutoFit/>
          </a:bodyPr>
          <a:lstStyle/>
          <a:p>
            <a:pPr>
              <a:buNone/>
            </a:pPr>
            <a:r>
              <a:rPr lang="es-MX" b="1" dirty="0"/>
              <a:t>Configuración de opciones complementarias durante la instalación.</a:t>
            </a:r>
            <a:br>
              <a:rPr lang="es-MX" dirty="0"/>
            </a:br>
            <a:r>
              <a:rPr lang="es-MX" dirty="0"/>
              <a:t>El asistente muestra la ventana </a:t>
            </a:r>
            <a:r>
              <a:rPr lang="es-MX" b="1" dirty="0" err="1"/>
              <a:t>Select</a:t>
            </a:r>
            <a:r>
              <a:rPr lang="es-MX" b="1" dirty="0"/>
              <a:t> </a:t>
            </a:r>
            <a:r>
              <a:rPr lang="es-MX" b="1" dirty="0" err="1"/>
              <a:t>Additional</a:t>
            </a:r>
            <a:r>
              <a:rPr lang="es-MX" b="1" dirty="0"/>
              <a:t> </a:t>
            </a:r>
            <a:r>
              <a:rPr lang="es-MX" b="1" dirty="0" err="1"/>
              <a:t>Tasks</a:t>
            </a:r>
            <a:r>
              <a:rPr lang="es-MX" dirty="0"/>
              <a:t>, donde se permite elegir acciones adicionales que se realizarán junto con la instalación del programa.</a:t>
            </a:r>
          </a:p>
          <a:p>
            <a:pPr>
              <a:buNone/>
            </a:pPr>
            <a:r>
              <a:rPr lang="es-MX" dirty="0"/>
              <a:t>En este caso, se mantiene seleccionada la opción </a:t>
            </a:r>
            <a:r>
              <a:rPr lang="es-MX" dirty="0" err="1"/>
              <a:t>Create</a:t>
            </a:r>
            <a:r>
              <a:rPr lang="es-MX" dirty="0"/>
              <a:t> a desktop </a:t>
            </a:r>
            <a:r>
              <a:rPr lang="es-MX" dirty="0" err="1"/>
              <a:t>shortcut</a:t>
            </a:r>
            <a:r>
              <a:rPr lang="es-MX" dirty="0"/>
              <a:t>, lo que permite generar un acceso directo del software en el escritorio para facilitar su ejecución.</a:t>
            </a:r>
          </a:p>
          <a:p>
            <a:pPr>
              <a:buNone/>
            </a:pPr>
            <a:r>
              <a:rPr lang="es-MX" dirty="0"/>
              <a:t>Posteriormente, se continúa el proceso presionando el botón </a:t>
            </a:r>
            <a:r>
              <a:rPr lang="es-MX" b="1" dirty="0"/>
              <a:t>Next</a:t>
            </a:r>
            <a:r>
              <a:rPr lang="es-MX" dirty="0"/>
              <a:t>.</a:t>
            </a:r>
          </a:p>
        </p:txBody>
      </p:sp>
    </p:spTree>
    <p:extLst>
      <p:ext uri="{BB962C8B-B14F-4D97-AF65-F5344CB8AC3E}">
        <p14:creationId xmlns:p14="http://schemas.microsoft.com/office/powerpoint/2010/main" val="3590842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F4FBD4-D6A8-3724-B1EF-411A3E270300}"/>
              </a:ext>
            </a:extLst>
          </p:cNvPr>
          <p:cNvSpPr>
            <a:spLocks noGrp="1"/>
          </p:cNvSpPr>
          <p:nvPr>
            <p:ph type="title"/>
          </p:nvPr>
        </p:nvSpPr>
        <p:spPr/>
        <p:txBody>
          <a:bodyPr/>
          <a:lstStyle/>
          <a:p>
            <a:r>
              <a:rPr lang="es-MX" b="1" dirty="0">
                <a:solidFill>
                  <a:schemeClr val="accent1"/>
                </a:solidFill>
                <a:ea typeface="+mn-ea"/>
                <a:cs typeface="+mn-cs"/>
              </a:rPr>
              <a:t>Confirmación para iniciar la instalación</a:t>
            </a:r>
          </a:p>
        </p:txBody>
      </p:sp>
      <p:pic>
        <p:nvPicPr>
          <p:cNvPr id="4" name="Marcador de contenido 3">
            <a:extLst>
              <a:ext uri="{FF2B5EF4-FFF2-40B4-BE49-F238E27FC236}">
                <a16:creationId xmlns:a16="http://schemas.microsoft.com/office/drawing/2014/main" id="{57CB8152-CFCF-3F31-8052-0E226F14FD21}"/>
              </a:ext>
            </a:extLst>
          </p:cNvPr>
          <p:cNvPicPr>
            <a:picLocks noGrp="1" noChangeAspect="1"/>
          </p:cNvPicPr>
          <p:nvPr>
            <p:ph idx="1"/>
          </p:nvPr>
        </p:nvPicPr>
        <p:blipFill>
          <a:blip r:embed="rId2"/>
          <a:stretch>
            <a:fillRect/>
          </a:stretch>
        </p:blipFill>
        <p:spPr>
          <a:xfrm>
            <a:off x="838200" y="2130426"/>
            <a:ext cx="5000977" cy="2813050"/>
          </a:xfrm>
          <a:prstGeom prst="rect">
            <a:avLst/>
          </a:prstGeom>
        </p:spPr>
      </p:pic>
      <p:sp>
        <p:nvSpPr>
          <p:cNvPr id="6" name="CuadroTexto 5">
            <a:extLst>
              <a:ext uri="{FF2B5EF4-FFF2-40B4-BE49-F238E27FC236}">
                <a16:creationId xmlns:a16="http://schemas.microsoft.com/office/drawing/2014/main" id="{6954D713-75C6-D74F-58EE-FDC93DEDD3E4}"/>
              </a:ext>
            </a:extLst>
          </p:cNvPr>
          <p:cNvSpPr txBox="1"/>
          <p:nvPr/>
        </p:nvSpPr>
        <p:spPr>
          <a:xfrm>
            <a:off x="5981700" y="2203787"/>
            <a:ext cx="5133975" cy="3416320"/>
          </a:xfrm>
          <a:prstGeom prst="rect">
            <a:avLst/>
          </a:prstGeom>
          <a:noFill/>
        </p:spPr>
        <p:txBody>
          <a:bodyPr wrap="square">
            <a:spAutoFit/>
          </a:bodyPr>
          <a:lstStyle/>
          <a:p>
            <a:pPr algn="just"/>
            <a:r>
              <a:rPr lang="es-MX" b="1" dirty="0"/>
              <a:t>Pantalla de preparación </a:t>
            </a:r>
            <a:r>
              <a:rPr lang="es-MX" b="1" dirty="0" err="1"/>
              <a:t>Ready</a:t>
            </a:r>
            <a:r>
              <a:rPr lang="es-MX" b="1" dirty="0"/>
              <a:t> </a:t>
            </a:r>
            <a:r>
              <a:rPr lang="es-MX" b="1" dirty="0" err="1"/>
              <a:t>to</a:t>
            </a:r>
            <a:r>
              <a:rPr lang="es-MX" b="1" dirty="0"/>
              <a:t> </a:t>
            </a:r>
            <a:r>
              <a:rPr lang="es-MX" b="1" dirty="0" err="1"/>
              <a:t>Install</a:t>
            </a:r>
            <a:r>
              <a:rPr lang="es-MX" b="1" dirty="0"/>
              <a:t>.</a:t>
            </a:r>
            <a:br>
              <a:rPr lang="es-MX" dirty="0"/>
            </a:br>
            <a:r>
              <a:rPr lang="es-MX" dirty="0"/>
              <a:t>El asistente muestra el resumen final de la configuración antes de comenzar la instalación del programa.</a:t>
            </a:r>
          </a:p>
          <a:p>
            <a:pPr algn="just"/>
            <a:r>
              <a:rPr lang="es-MX" dirty="0"/>
              <a:t>En esta ventana se confirma:</a:t>
            </a:r>
          </a:p>
          <a:p>
            <a:pPr algn="just"/>
            <a:r>
              <a:rPr lang="es-MX" dirty="0"/>
              <a:t>La ubicación de destino donde se instalará el software.</a:t>
            </a:r>
          </a:p>
          <a:p>
            <a:pPr algn="just"/>
            <a:r>
              <a:rPr lang="es-MX" dirty="0"/>
              <a:t>Las tareas adicionales seleccionadas, como la creación del acceso directo en el escritorio.</a:t>
            </a:r>
          </a:p>
          <a:p>
            <a:pPr algn="just"/>
            <a:r>
              <a:rPr lang="es-MX" dirty="0"/>
              <a:t>Una vez que verificamos la información, se presiona el botón </a:t>
            </a:r>
            <a:r>
              <a:rPr lang="es-MX" b="1" dirty="0" err="1"/>
              <a:t>Install</a:t>
            </a:r>
            <a:r>
              <a:rPr lang="es-MX" dirty="0"/>
              <a:t> para iniciar formalmente el proceso de instalación.</a:t>
            </a:r>
          </a:p>
        </p:txBody>
      </p:sp>
    </p:spTree>
    <p:extLst>
      <p:ext uri="{BB962C8B-B14F-4D97-AF65-F5344CB8AC3E}">
        <p14:creationId xmlns:p14="http://schemas.microsoft.com/office/powerpoint/2010/main" val="378188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D5C14-C6C5-48B2-C581-56D8D97AFAE1}"/>
              </a:ext>
            </a:extLst>
          </p:cNvPr>
          <p:cNvSpPr>
            <a:spLocks noGrp="1"/>
          </p:cNvSpPr>
          <p:nvPr>
            <p:ph type="title"/>
          </p:nvPr>
        </p:nvSpPr>
        <p:spPr/>
        <p:txBody>
          <a:bodyPr/>
          <a:lstStyle/>
          <a:p>
            <a:r>
              <a:rPr lang="es-MX" b="1" dirty="0">
                <a:solidFill>
                  <a:schemeClr val="accent1"/>
                </a:solidFill>
                <a:ea typeface="+mn-ea"/>
                <a:cs typeface="+mn-cs"/>
              </a:rPr>
              <a:t>Proceso de instalación</a:t>
            </a:r>
          </a:p>
        </p:txBody>
      </p:sp>
      <p:pic>
        <p:nvPicPr>
          <p:cNvPr id="4" name="Marcador de contenido 3">
            <a:extLst>
              <a:ext uri="{FF2B5EF4-FFF2-40B4-BE49-F238E27FC236}">
                <a16:creationId xmlns:a16="http://schemas.microsoft.com/office/drawing/2014/main" id="{CDA7598B-C608-BB4C-72E0-B2E47419D67E}"/>
              </a:ext>
            </a:extLst>
          </p:cNvPr>
          <p:cNvPicPr>
            <a:picLocks noGrp="1" noChangeAspect="1"/>
          </p:cNvPicPr>
          <p:nvPr>
            <p:ph idx="1"/>
          </p:nvPr>
        </p:nvPicPr>
        <p:blipFill>
          <a:blip r:embed="rId2"/>
          <a:stretch>
            <a:fillRect/>
          </a:stretch>
        </p:blipFill>
        <p:spPr>
          <a:xfrm>
            <a:off x="838200" y="2587625"/>
            <a:ext cx="5085644" cy="2860675"/>
          </a:xfrm>
          <a:prstGeom prst="rect">
            <a:avLst/>
          </a:prstGeom>
        </p:spPr>
      </p:pic>
      <p:sp>
        <p:nvSpPr>
          <p:cNvPr id="6" name="CuadroTexto 5">
            <a:extLst>
              <a:ext uri="{FF2B5EF4-FFF2-40B4-BE49-F238E27FC236}">
                <a16:creationId xmlns:a16="http://schemas.microsoft.com/office/drawing/2014/main" id="{95F29395-0114-CDF0-1FBD-70DE8EEB276F}"/>
              </a:ext>
            </a:extLst>
          </p:cNvPr>
          <p:cNvSpPr txBox="1"/>
          <p:nvPr/>
        </p:nvSpPr>
        <p:spPr>
          <a:xfrm>
            <a:off x="6096000" y="2517339"/>
            <a:ext cx="5800725" cy="2585323"/>
          </a:xfrm>
          <a:prstGeom prst="rect">
            <a:avLst/>
          </a:prstGeom>
          <a:noFill/>
        </p:spPr>
        <p:txBody>
          <a:bodyPr wrap="square">
            <a:spAutoFit/>
          </a:bodyPr>
          <a:lstStyle/>
          <a:p>
            <a:pPr algn="just">
              <a:buNone/>
            </a:pPr>
            <a:r>
              <a:rPr lang="es-MX" b="1" dirty="0"/>
              <a:t>Instalación y extracción de archivos del programa.</a:t>
            </a:r>
            <a:br>
              <a:rPr lang="es-MX" dirty="0"/>
            </a:br>
            <a:r>
              <a:rPr lang="es-MX" dirty="0"/>
              <a:t>El asistente muestra la ventana </a:t>
            </a:r>
            <a:r>
              <a:rPr lang="es-MX" b="1" dirty="0"/>
              <a:t>“</a:t>
            </a:r>
            <a:r>
              <a:rPr lang="es-MX" b="1" dirty="0" err="1"/>
              <a:t>Installing</a:t>
            </a:r>
            <a:r>
              <a:rPr lang="es-MX" b="1" dirty="0"/>
              <a:t>”</a:t>
            </a:r>
            <a:r>
              <a:rPr lang="es-MX" dirty="0"/>
              <a:t>, donde se indica que el sistema está copiando y extrayendo los archivos necesarios para el correcto funcionamiento del software.</a:t>
            </a:r>
          </a:p>
          <a:p>
            <a:pPr algn="just">
              <a:buNone/>
            </a:pPr>
            <a:r>
              <a:rPr lang="es-MX" dirty="0"/>
              <a:t>Se observa la barra de progreso que refleja el avance de la instalación, así como la ruta donde se están almacenando los archivos del programa dentro del sistema operativo.</a:t>
            </a:r>
          </a:p>
          <a:p>
            <a:pPr algn="just">
              <a:buNone/>
            </a:pPr>
            <a:r>
              <a:rPr lang="es-MX" dirty="0"/>
              <a:t>Este paso confirma que el proceso de instalación se está ejecutando correctamente.</a:t>
            </a:r>
          </a:p>
        </p:txBody>
      </p:sp>
    </p:spTree>
    <p:extLst>
      <p:ext uri="{BB962C8B-B14F-4D97-AF65-F5344CB8AC3E}">
        <p14:creationId xmlns:p14="http://schemas.microsoft.com/office/powerpoint/2010/main" val="2094817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EDCFB3-F56E-FC7B-2842-47ADD7492437}"/>
              </a:ext>
            </a:extLst>
          </p:cNvPr>
          <p:cNvSpPr>
            <a:spLocks noGrp="1"/>
          </p:cNvSpPr>
          <p:nvPr>
            <p:ph type="title"/>
          </p:nvPr>
        </p:nvSpPr>
        <p:spPr/>
        <p:txBody>
          <a:bodyPr/>
          <a:lstStyle/>
          <a:p>
            <a:r>
              <a:rPr lang="es-MX" b="1" dirty="0">
                <a:solidFill>
                  <a:schemeClr val="accent1"/>
                </a:solidFill>
                <a:ea typeface="+mn-ea"/>
                <a:cs typeface="+mn-cs"/>
              </a:rPr>
              <a:t>Finalización de la instalación</a:t>
            </a:r>
          </a:p>
        </p:txBody>
      </p:sp>
      <p:pic>
        <p:nvPicPr>
          <p:cNvPr id="4" name="Marcador de contenido 3">
            <a:extLst>
              <a:ext uri="{FF2B5EF4-FFF2-40B4-BE49-F238E27FC236}">
                <a16:creationId xmlns:a16="http://schemas.microsoft.com/office/drawing/2014/main" id="{067C25FD-639F-7FCD-318F-5A7E7D0B529B}"/>
              </a:ext>
            </a:extLst>
          </p:cNvPr>
          <p:cNvPicPr>
            <a:picLocks noGrp="1" noChangeAspect="1"/>
          </p:cNvPicPr>
          <p:nvPr>
            <p:ph idx="1"/>
          </p:nvPr>
        </p:nvPicPr>
        <p:blipFill>
          <a:blip r:embed="rId2"/>
          <a:stretch>
            <a:fillRect/>
          </a:stretch>
        </p:blipFill>
        <p:spPr>
          <a:xfrm>
            <a:off x="841022" y="2244725"/>
            <a:ext cx="5254978" cy="2955925"/>
          </a:xfrm>
          <a:prstGeom prst="rect">
            <a:avLst/>
          </a:prstGeom>
        </p:spPr>
      </p:pic>
      <p:sp>
        <p:nvSpPr>
          <p:cNvPr id="6" name="CuadroTexto 5">
            <a:extLst>
              <a:ext uri="{FF2B5EF4-FFF2-40B4-BE49-F238E27FC236}">
                <a16:creationId xmlns:a16="http://schemas.microsoft.com/office/drawing/2014/main" id="{C18D2220-5890-5E50-B5A0-BD928264FE3C}"/>
              </a:ext>
            </a:extLst>
          </p:cNvPr>
          <p:cNvSpPr txBox="1"/>
          <p:nvPr/>
        </p:nvSpPr>
        <p:spPr>
          <a:xfrm>
            <a:off x="6200775" y="2244725"/>
            <a:ext cx="5254978" cy="3139321"/>
          </a:xfrm>
          <a:prstGeom prst="rect">
            <a:avLst/>
          </a:prstGeom>
          <a:noFill/>
        </p:spPr>
        <p:txBody>
          <a:bodyPr wrap="square">
            <a:spAutoFit/>
          </a:bodyPr>
          <a:lstStyle/>
          <a:p>
            <a:pPr algn="just">
              <a:buNone/>
            </a:pPr>
            <a:r>
              <a:rPr lang="es-MX" b="1" dirty="0"/>
              <a:t>Pantalla de conclusión del asistente de instalación.</a:t>
            </a:r>
            <a:br>
              <a:rPr lang="es-MX" dirty="0"/>
            </a:br>
            <a:r>
              <a:rPr lang="es-MX" dirty="0"/>
              <a:t>El asistente muestra la ventana </a:t>
            </a:r>
            <a:r>
              <a:rPr lang="es-MX" dirty="0" err="1"/>
              <a:t>Completing</a:t>
            </a:r>
            <a:r>
              <a:rPr lang="es-MX" dirty="0"/>
              <a:t> </a:t>
            </a:r>
            <a:r>
              <a:rPr lang="es-MX" dirty="0" err="1"/>
              <a:t>the</a:t>
            </a:r>
            <a:r>
              <a:rPr lang="es-MX" dirty="0"/>
              <a:t> Balsamiq </a:t>
            </a:r>
            <a:r>
              <a:rPr lang="es-MX" dirty="0" err="1"/>
              <a:t>Wireframes</a:t>
            </a:r>
            <a:r>
              <a:rPr lang="es-MX" dirty="0"/>
              <a:t> </a:t>
            </a:r>
            <a:r>
              <a:rPr lang="es-MX" dirty="0" err="1"/>
              <a:t>Setup</a:t>
            </a:r>
            <a:r>
              <a:rPr lang="es-MX" dirty="0"/>
              <a:t> </a:t>
            </a:r>
            <a:r>
              <a:rPr lang="es-MX" dirty="0" err="1"/>
              <a:t>Wizard</a:t>
            </a:r>
            <a:r>
              <a:rPr lang="es-MX" dirty="0"/>
              <a:t>, indicando que el proceso de instalación ha finalizado correctamente.</a:t>
            </a:r>
          </a:p>
          <a:p>
            <a:pPr algn="just">
              <a:buNone/>
            </a:pPr>
            <a:r>
              <a:rPr lang="es-MX" dirty="0"/>
              <a:t>Se observa y se desactivada la opción </a:t>
            </a:r>
            <a:r>
              <a:rPr lang="es-MX" dirty="0" err="1"/>
              <a:t>Launch</a:t>
            </a:r>
            <a:r>
              <a:rPr lang="es-MX" dirty="0"/>
              <a:t> Balsamiq </a:t>
            </a:r>
            <a:r>
              <a:rPr lang="es-MX" dirty="0" err="1"/>
              <a:t>Wireframes</a:t>
            </a:r>
            <a:r>
              <a:rPr lang="es-MX" dirty="0"/>
              <a:t>, la cual permite ejecutar el programa inmediatamente después de cerrar el asistente para </a:t>
            </a:r>
            <a:r>
              <a:rPr lang="es-MX" dirty="0" err="1"/>
              <a:t>realizacion</a:t>
            </a:r>
            <a:r>
              <a:rPr lang="es-MX" dirty="0"/>
              <a:t> del parchado de nuestro programa</a:t>
            </a:r>
          </a:p>
          <a:p>
            <a:pPr algn="just">
              <a:buNone/>
            </a:pPr>
            <a:r>
              <a:rPr lang="es-MX" dirty="0"/>
              <a:t>Finalmente, se presiona el botón </a:t>
            </a:r>
            <a:r>
              <a:rPr lang="es-MX" b="1" dirty="0" err="1"/>
              <a:t>Finish</a:t>
            </a:r>
            <a:r>
              <a:rPr lang="es-MX" dirty="0"/>
              <a:t> para concluir el proceso de instalación</a:t>
            </a:r>
          </a:p>
        </p:txBody>
      </p:sp>
    </p:spTree>
    <p:extLst>
      <p:ext uri="{BB962C8B-B14F-4D97-AF65-F5344CB8AC3E}">
        <p14:creationId xmlns:p14="http://schemas.microsoft.com/office/powerpoint/2010/main" val="12876886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9765D-7C64-1122-956D-8D8AD2ACA4C3}"/>
              </a:ext>
            </a:extLst>
          </p:cNvPr>
          <p:cNvSpPr>
            <a:spLocks noGrp="1"/>
          </p:cNvSpPr>
          <p:nvPr>
            <p:ph type="title"/>
          </p:nvPr>
        </p:nvSpPr>
        <p:spPr/>
        <p:txBody>
          <a:bodyPr/>
          <a:lstStyle/>
          <a:p>
            <a:r>
              <a:rPr lang="es-MX" b="1" dirty="0">
                <a:solidFill>
                  <a:schemeClr val="accent1"/>
                </a:solidFill>
                <a:ea typeface="+mn-ea"/>
                <a:cs typeface="+mn-cs"/>
              </a:rPr>
              <a:t>Protección en tiempo real  desactivada.</a:t>
            </a:r>
          </a:p>
        </p:txBody>
      </p:sp>
      <p:pic>
        <p:nvPicPr>
          <p:cNvPr id="5" name="Marcador de contenido 4">
            <a:extLst>
              <a:ext uri="{FF2B5EF4-FFF2-40B4-BE49-F238E27FC236}">
                <a16:creationId xmlns:a16="http://schemas.microsoft.com/office/drawing/2014/main" id="{8FB36AC5-A1EA-0FAF-75B7-D45D1925EC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03438"/>
            <a:ext cx="4574823" cy="2573338"/>
          </a:xfrm>
          <a:prstGeom prst="rect">
            <a:avLst/>
          </a:prstGeom>
        </p:spPr>
      </p:pic>
      <p:sp>
        <p:nvSpPr>
          <p:cNvPr id="7" name="CuadroTexto 6">
            <a:extLst>
              <a:ext uri="{FF2B5EF4-FFF2-40B4-BE49-F238E27FC236}">
                <a16:creationId xmlns:a16="http://schemas.microsoft.com/office/drawing/2014/main" id="{39D542DD-F02D-420C-D61E-83E134EF3506}"/>
              </a:ext>
            </a:extLst>
          </p:cNvPr>
          <p:cNvSpPr txBox="1"/>
          <p:nvPr/>
        </p:nvSpPr>
        <p:spPr>
          <a:xfrm>
            <a:off x="5600700" y="1892240"/>
            <a:ext cx="5895975" cy="2308324"/>
          </a:xfrm>
          <a:prstGeom prst="rect">
            <a:avLst/>
          </a:prstGeom>
          <a:noFill/>
        </p:spPr>
        <p:txBody>
          <a:bodyPr wrap="square">
            <a:spAutoFit/>
          </a:bodyPr>
          <a:lstStyle/>
          <a:p>
            <a:pPr algn="just">
              <a:buNone/>
            </a:pPr>
            <a:r>
              <a:rPr lang="es-MX" b="1" dirty="0"/>
              <a:t>Desactivación temporal de la protección en tiempo real.</a:t>
            </a:r>
            <a:br>
              <a:rPr lang="es-MX" dirty="0"/>
            </a:br>
            <a:r>
              <a:rPr lang="es-MX" dirty="0"/>
              <a:t>Durante el procedimiento, se tubo que desactivar el sistema de seguridad de Windows ya que lo detecta como virus la ejecución de ciertos archivos. Para continuar con la ejecución del archivo correspondiente, fue necesario desactivar de manera temporal la opción </a:t>
            </a:r>
            <a:r>
              <a:rPr lang="es-MX" b="1" dirty="0"/>
              <a:t>Protección en tiempo real</a:t>
            </a:r>
            <a:r>
              <a:rPr lang="es-MX" dirty="0"/>
              <a:t>.</a:t>
            </a:r>
          </a:p>
          <a:p>
            <a:pPr algn="just">
              <a:buNone/>
            </a:pPr>
            <a:r>
              <a:rPr lang="es-MX" dirty="0"/>
              <a:t>Esta medida se realizó únicamente durante el proceso y posteriormente se recomienda volver a activar la protección, </a:t>
            </a:r>
          </a:p>
        </p:txBody>
      </p:sp>
    </p:spTree>
    <p:extLst>
      <p:ext uri="{BB962C8B-B14F-4D97-AF65-F5344CB8AC3E}">
        <p14:creationId xmlns:p14="http://schemas.microsoft.com/office/powerpoint/2010/main" val="796549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2604E2-4483-F60C-26F7-80112161023F}"/>
              </a:ext>
            </a:extLst>
          </p:cNvPr>
          <p:cNvSpPr>
            <a:spLocks noGrp="1"/>
          </p:cNvSpPr>
          <p:nvPr>
            <p:ph type="title"/>
          </p:nvPr>
        </p:nvSpPr>
        <p:spPr/>
        <p:txBody>
          <a:bodyPr/>
          <a:lstStyle/>
          <a:p>
            <a:r>
              <a:rPr lang="es-MX" b="1" dirty="0">
                <a:solidFill>
                  <a:schemeClr val="accent1"/>
                </a:solidFill>
                <a:ea typeface="+mn-ea"/>
                <a:cs typeface="+mn-cs"/>
              </a:rPr>
              <a:t>Apertura de la carpeta del archivo ejecutable</a:t>
            </a:r>
          </a:p>
        </p:txBody>
      </p:sp>
      <p:pic>
        <p:nvPicPr>
          <p:cNvPr id="5" name="Marcador de contenido 4">
            <a:extLst>
              <a:ext uri="{FF2B5EF4-FFF2-40B4-BE49-F238E27FC236}">
                <a16:creationId xmlns:a16="http://schemas.microsoft.com/office/drawing/2014/main" id="{28D537F1-B4E7-0F41-0173-ACA118AC76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7712"/>
            <a:ext cx="5017911" cy="2822575"/>
          </a:xfrm>
          <a:prstGeom prst="rect">
            <a:avLst/>
          </a:prstGeom>
        </p:spPr>
      </p:pic>
      <p:sp>
        <p:nvSpPr>
          <p:cNvPr id="7" name="CuadroTexto 6">
            <a:extLst>
              <a:ext uri="{FF2B5EF4-FFF2-40B4-BE49-F238E27FC236}">
                <a16:creationId xmlns:a16="http://schemas.microsoft.com/office/drawing/2014/main" id="{BFCF2497-AAD1-583D-E64A-9C532CD191DF}"/>
              </a:ext>
            </a:extLst>
          </p:cNvPr>
          <p:cNvSpPr txBox="1"/>
          <p:nvPr/>
        </p:nvSpPr>
        <p:spPr>
          <a:xfrm>
            <a:off x="6029325" y="2017712"/>
            <a:ext cx="5972175" cy="1754326"/>
          </a:xfrm>
          <a:prstGeom prst="rect">
            <a:avLst/>
          </a:prstGeom>
          <a:noFill/>
        </p:spPr>
        <p:txBody>
          <a:bodyPr wrap="square">
            <a:spAutoFit/>
          </a:bodyPr>
          <a:lstStyle/>
          <a:p>
            <a:pPr>
              <a:buNone/>
            </a:pPr>
            <a:r>
              <a:rPr lang="es-MX" b="1" dirty="0"/>
              <a:t>Acceso a la carpeta que contiene el archivo correspondiente.</a:t>
            </a:r>
            <a:br>
              <a:rPr lang="es-MX" dirty="0"/>
            </a:br>
            <a:r>
              <a:rPr lang="es-MX" dirty="0"/>
              <a:t>Se abre la carpeta denominada </a:t>
            </a:r>
            <a:r>
              <a:rPr lang="es-MX" b="1" dirty="0" err="1"/>
              <a:t>patch</a:t>
            </a:r>
            <a:r>
              <a:rPr lang="es-MX" b="1" dirty="0"/>
              <a:t>-MADARA</a:t>
            </a:r>
            <a:r>
              <a:rPr lang="es-MX" dirty="0"/>
              <a:t>, donde se encuentra el archivo ejecutable </a:t>
            </a:r>
            <a:r>
              <a:rPr lang="es-MX" b="1" dirty="0"/>
              <a:t>MADARA.exe</a:t>
            </a:r>
            <a:r>
              <a:rPr lang="es-MX" dirty="0"/>
              <a:t>, el cual será utilizado en el siguiente paso del procedimiento.</a:t>
            </a:r>
          </a:p>
          <a:p>
            <a:pPr>
              <a:buNone/>
            </a:pPr>
            <a:r>
              <a:rPr lang="es-MX" dirty="0"/>
              <a:t>En esta etapa se verifica que el archivo esté antes de proceder mandar a su nueva </a:t>
            </a:r>
            <a:r>
              <a:rPr lang="es-MX" dirty="0" err="1"/>
              <a:t>hubicaion</a:t>
            </a:r>
            <a:r>
              <a:rPr lang="es-MX" dirty="0"/>
              <a:t> y  su ejecución.</a:t>
            </a:r>
          </a:p>
        </p:txBody>
      </p:sp>
    </p:spTree>
    <p:extLst>
      <p:ext uri="{BB962C8B-B14F-4D97-AF65-F5344CB8AC3E}">
        <p14:creationId xmlns:p14="http://schemas.microsoft.com/office/powerpoint/2010/main" val="867964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53F68D-AAA3-B15F-A09F-DDC2DC04B436}"/>
              </a:ext>
            </a:extLst>
          </p:cNvPr>
          <p:cNvSpPr>
            <a:spLocks noGrp="1"/>
          </p:cNvSpPr>
          <p:nvPr>
            <p:ph type="title"/>
          </p:nvPr>
        </p:nvSpPr>
        <p:spPr/>
        <p:txBody>
          <a:bodyPr/>
          <a:lstStyle/>
          <a:p>
            <a:r>
              <a:rPr lang="es-MX" b="1" dirty="0">
                <a:solidFill>
                  <a:schemeClr val="accent1"/>
                </a:solidFill>
                <a:ea typeface="+mn-ea"/>
                <a:cs typeface="+mn-cs"/>
              </a:rPr>
              <a:t>Ubicación del programa</a:t>
            </a:r>
          </a:p>
        </p:txBody>
      </p:sp>
      <p:pic>
        <p:nvPicPr>
          <p:cNvPr id="5" name="Marcador de contenido 4">
            <a:extLst>
              <a:ext uri="{FF2B5EF4-FFF2-40B4-BE49-F238E27FC236}">
                <a16:creationId xmlns:a16="http://schemas.microsoft.com/office/drawing/2014/main" id="{B3101DAA-4A87-6CF2-CF43-E5E8CB940E57}"/>
              </a:ext>
            </a:extLst>
          </p:cNvPr>
          <p:cNvPicPr>
            <a:picLocks noGrp="1" noChangeAspect="1"/>
          </p:cNvPicPr>
          <p:nvPr>
            <p:ph idx="1"/>
          </p:nvPr>
        </p:nvPicPr>
        <p:blipFill>
          <a:blip r:embed="rId2"/>
          <a:stretch>
            <a:fillRect/>
          </a:stretch>
        </p:blipFill>
        <p:spPr>
          <a:xfrm>
            <a:off x="838200" y="2457450"/>
            <a:ext cx="4732868" cy="2662238"/>
          </a:xfrm>
          <a:prstGeom prst="rect">
            <a:avLst/>
          </a:prstGeom>
        </p:spPr>
      </p:pic>
      <p:sp>
        <p:nvSpPr>
          <p:cNvPr id="7" name="CuadroTexto 6">
            <a:extLst>
              <a:ext uri="{FF2B5EF4-FFF2-40B4-BE49-F238E27FC236}">
                <a16:creationId xmlns:a16="http://schemas.microsoft.com/office/drawing/2014/main" id="{792FFBA8-B2BB-1EB7-B4DE-51B47D3B309B}"/>
              </a:ext>
            </a:extLst>
          </p:cNvPr>
          <p:cNvSpPr txBox="1"/>
          <p:nvPr/>
        </p:nvSpPr>
        <p:spPr>
          <a:xfrm>
            <a:off x="5753100" y="2326065"/>
            <a:ext cx="4572000" cy="2585323"/>
          </a:xfrm>
          <a:prstGeom prst="rect">
            <a:avLst/>
          </a:prstGeom>
          <a:noFill/>
        </p:spPr>
        <p:txBody>
          <a:bodyPr wrap="square">
            <a:spAutoFit/>
          </a:bodyPr>
          <a:lstStyle/>
          <a:p>
            <a:pPr algn="just">
              <a:buNone/>
            </a:pPr>
            <a:r>
              <a:rPr lang="es-MX" b="1" dirty="0"/>
              <a:t>Acceso manual a la carpeta de instalación mediante el comando Ejecutar.</a:t>
            </a:r>
            <a:br>
              <a:rPr lang="es-MX" dirty="0"/>
            </a:br>
            <a:r>
              <a:rPr lang="es-MX" dirty="0"/>
              <a:t>Se utiliza la ventana Ejecutar de Windows para ingresar manualmente la ruta donde se encuentra instalado el programa. con el objetivo de acceder directamente a los archivos del sistema del programa.</a:t>
            </a:r>
          </a:p>
          <a:p>
            <a:pPr algn="just">
              <a:buNone/>
            </a:pPr>
            <a:r>
              <a:rPr lang="es-MX" dirty="0"/>
              <a:t>Posteriormente, se presiona el botón </a:t>
            </a:r>
            <a:r>
              <a:rPr lang="es-MX" b="1" dirty="0"/>
              <a:t>Aceptar</a:t>
            </a:r>
            <a:r>
              <a:rPr lang="es-MX" dirty="0"/>
              <a:t> para abrir la ubicación indicada.</a:t>
            </a:r>
          </a:p>
        </p:txBody>
      </p:sp>
    </p:spTree>
    <p:extLst>
      <p:ext uri="{BB962C8B-B14F-4D97-AF65-F5344CB8AC3E}">
        <p14:creationId xmlns:p14="http://schemas.microsoft.com/office/powerpoint/2010/main" val="455591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8A582-A8F0-9EFA-01A0-AEAE031B199B}"/>
              </a:ext>
            </a:extLst>
          </p:cNvPr>
          <p:cNvSpPr>
            <a:spLocks noGrp="1"/>
          </p:cNvSpPr>
          <p:nvPr>
            <p:ph type="title"/>
          </p:nvPr>
        </p:nvSpPr>
        <p:spPr/>
        <p:txBody>
          <a:bodyPr>
            <a:normAutofit/>
          </a:bodyPr>
          <a:lstStyle/>
          <a:p>
            <a:r>
              <a:rPr lang="es-MX" b="1" dirty="0" err="1">
                <a:solidFill>
                  <a:schemeClr val="accent1"/>
                </a:solidFill>
                <a:ea typeface="+mn-ea"/>
                <a:cs typeface="+mn-cs"/>
              </a:rPr>
              <a:t>Insercion</a:t>
            </a:r>
            <a:r>
              <a:rPr lang="es-MX" b="1" dirty="0">
                <a:solidFill>
                  <a:schemeClr val="accent1"/>
                </a:solidFill>
                <a:ea typeface="+mn-ea"/>
                <a:cs typeface="+mn-cs"/>
              </a:rPr>
              <a:t> del archivo en directorio del programa</a:t>
            </a:r>
          </a:p>
        </p:txBody>
      </p:sp>
      <p:pic>
        <p:nvPicPr>
          <p:cNvPr id="4" name="Marcador de contenido 3">
            <a:extLst>
              <a:ext uri="{FF2B5EF4-FFF2-40B4-BE49-F238E27FC236}">
                <a16:creationId xmlns:a16="http://schemas.microsoft.com/office/drawing/2014/main" id="{119234D9-018A-4C2E-4469-E841639767FC}"/>
              </a:ext>
            </a:extLst>
          </p:cNvPr>
          <p:cNvPicPr>
            <a:picLocks noGrp="1" noChangeAspect="1"/>
          </p:cNvPicPr>
          <p:nvPr>
            <p:ph idx="1"/>
          </p:nvPr>
        </p:nvPicPr>
        <p:blipFill>
          <a:blip r:embed="rId2"/>
          <a:stretch>
            <a:fillRect/>
          </a:stretch>
        </p:blipFill>
        <p:spPr>
          <a:xfrm>
            <a:off x="838200" y="2055812"/>
            <a:ext cx="4882444" cy="2746375"/>
          </a:xfrm>
          <a:prstGeom prst="rect">
            <a:avLst/>
          </a:prstGeom>
        </p:spPr>
      </p:pic>
      <p:sp>
        <p:nvSpPr>
          <p:cNvPr id="6" name="CuadroTexto 5">
            <a:extLst>
              <a:ext uri="{FF2B5EF4-FFF2-40B4-BE49-F238E27FC236}">
                <a16:creationId xmlns:a16="http://schemas.microsoft.com/office/drawing/2014/main" id="{FB29A7E6-72C8-BEA0-92F7-914B9B606D81}"/>
              </a:ext>
            </a:extLst>
          </p:cNvPr>
          <p:cNvSpPr txBox="1"/>
          <p:nvPr/>
        </p:nvSpPr>
        <p:spPr>
          <a:xfrm>
            <a:off x="6096000" y="2055812"/>
            <a:ext cx="5715000" cy="2031325"/>
          </a:xfrm>
          <a:prstGeom prst="rect">
            <a:avLst/>
          </a:prstGeom>
          <a:noFill/>
        </p:spPr>
        <p:txBody>
          <a:bodyPr wrap="square">
            <a:spAutoFit/>
          </a:bodyPr>
          <a:lstStyle/>
          <a:p>
            <a:pPr algn="just">
              <a:buNone/>
            </a:pPr>
            <a:r>
              <a:rPr lang="es-MX" b="1" dirty="0"/>
              <a:t>Inserción de archivo dentro del directorio del programa.</a:t>
            </a:r>
            <a:br>
              <a:rPr lang="es-MX" dirty="0"/>
            </a:br>
            <a:r>
              <a:rPr lang="es-MX" dirty="0"/>
              <a:t>Una vez ubicada la carpeta de instalación del software, se procede a copiar el archivo correspondiente dentro del directorio principal del programa.</a:t>
            </a:r>
          </a:p>
          <a:p>
            <a:pPr algn="just">
              <a:buNone/>
            </a:pPr>
            <a:r>
              <a:rPr lang="es-MX" dirty="0"/>
              <a:t>El sistema puede solicitar permisos de administrador para completar la acción, debido a que se trata de una carpeta protegida del sistema.</a:t>
            </a:r>
          </a:p>
        </p:txBody>
      </p:sp>
    </p:spTree>
    <p:extLst>
      <p:ext uri="{BB962C8B-B14F-4D97-AF65-F5344CB8AC3E}">
        <p14:creationId xmlns:p14="http://schemas.microsoft.com/office/powerpoint/2010/main" val="1725568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E6F33-1EF2-D932-533C-57C9EC1D2DE0}"/>
              </a:ext>
            </a:extLst>
          </p:cNvPr>
          <p:cNvSpPr>
            <a:spLocks noGrp="1"/>
          </p:cNvSpPr>
          <p:nvPr>
            <p:ph type="title"/>
          </p:nvPr>
        </p:nvSpPr>
        <p:spPr/>
        <p:txBody>
          <a:bodyPr/>
          <a:lstStyle/>
          <a:p>
            <a:r>
              <a:rPr lang="es-MX" b="1" dirty="0" err="1">
                <a:solidFill>
                  <a:schemeClr val="accent1"/>
                </a:solidFill>
                <a:ea typeface="+mn-ea"/>
                <a:cs typeface="+mn-cs"/>
              </a:rPr>
              <a:t>Ejecucion</a:t>
            </a:r>
            <a:r>
              <a:rPr lang="es-MX" b="1" dirty="0">
                <a:solidFill>
                  <a:schemeClr val="accent1"/>
                </a:solidFill>
                <a:ea typeface="+mn-ea"/>
                <a:cs typeface="+mn-cs"/>
              </a:rPr>
              <a:t> de MADARA y verificación del programa</a:t>
            </a:r>
          </a:p>
        </p:txBody>
      </p:sp>
      <p:pic>
        <p:nvPicPr>
          <p:cNvPr id="4" name="Marcador de contenido 3">
            <a:extLst>
              <a:ext uri="{FF2B5EF4-FFF2-40B4-BE49-F238E27FC236}">
                <a16:creationId xmlns:a16="http://schemas.microsoft.com/office/drawing/2014/main" id="{4C00A92A-58C6-56AF-8973-1C004B1D6CEB}"/>
              </a:ext>
            </a:extLst>
          </p:cNvPr>
          <p:cNvPicPr>
            <a:picLocks noGrp="1" noChangeAspect="1"/>
          </p:cNvPicPr>
          <p:nvPr>
            <p:ph idx="1"/>
          </p:nvPr>
        </p:nvPicPr>
        <p:blipFill>
          <a:blip r:embed="rId2"/>
          <a:stretch>
            <a:fillRect/>
          </a:stretch>
        </p:blipFill>
        <p:spPr>
          <a:xfrm>
            <a:off x="838200" y="1690688"/>
            <a:ext cx="4419600" cy="2486026"/>
          </a:xfrm>
          <a:prstGeom prst="rect">
            <a:avLst/>
          </a:prstGeom>
        </p:spPr>
      </p:pic>
      <p:sp>
        <p:nvSpPr>
          <p:cNvPr id="6" name="CuadroTexto 5">
            <a:extLst>
              <a:ext uri="{FF2B5EF4-FFF2-40B4-BE49-F238E27FC236}">
                <a16:creationId xmlns:a16="http://schemas.microsoft.com/office/drawing/2014/main" id="{20D8B7E1-6613-47B3-5373-54501141D737}"/>
              </a:ext>
            </a:extLst>
          </p:cNvPr>
          <p:cNvSpPr txBox="1"/>
          <p:nvPr/>
        </p:nvSpPr>
        <p:spPr>
          <a:xfrm>
            <a:off x="5800725" y="1536264"/>
            <a:ext cx="5648325" cy="3693319"/>
          </a:xfrm>
          <a:prstGeom prst="rect">
            <a:avLst/>
          </a:prstGeom>
          <a:noFill/>
        </p:spPr>
        <p:txBody>
          <a:bodyPr wrap="square">
            <a:spAutoFit/>
          </a:bodyPr>
          <a:lstStyle/>
          <a:p>
            <a:pPr>
              <a:buNone/>
            </a:pPr>
            <a:r>
              <a:rPr lang="es-MX" b="1" dirty="0"/>
              <a:t>Ejecución del archivo MADARA y posterior inicio del software.</a:t>
            </a:r>
          </a:p>
          <a:p>
            <a:pPr>
              <a:buNone/>
            </a:pPr>
            <a:r>
              <a:rPr lang="es-MX" dirty="0"/>
              <a:t>Al ejecutar el archivo </a:t>
            </a:r>
            <a:r>
              <a:rPr lang="es-MX" b="1" dirty="0"/>
              <a:t>MADARA.exe</a:t>
            </a:r>
            <a:r>
              <a:rPr lang="es-MX" dirty="0"/>
              <a:t>, el sistema muestra una ventana donde aparece una ruta predeterminada en el campo de ubicación.</a:t>
            </a:r>
          </a:p>
          <a:p>
            <a:pPr>
              <a:buNone/>
            </a:pPr>
            <a:r>
              <a:rPr lang="es-MX" dirty="0"/>
              <a:t>En este paso, la dirección establecida por defecto es sustituida por la ruta previamente copiada, con el propósito de señalar correctamente el directorio de instalación del programa.</a:t>
            </a:r>
          </a:p>
          <a:p>
            <a:pPr>
              <a:buNone/>
            </a:pPr>
            <a:r>
              <a:rPr lang="es-MX" dirty="0"/>
              <a:t>Una vez actualizada la ubicación, se confirma la acción dándole en </a:t>
            </a:r>
            <a:r>
              <a:rPr lang="es-MX" dirty="0" err="1"/>
              <a:t>pach</a:t>
            </a:r>
            <a:r>
              <a:rPr lang="es-MX" dirty="0"/>
              <a:t> para continuar con el procedimiento. Finalmente, el sistema completa el proceso y el programa queda operativo.</a:t>
            </a:r>
          </a:p>
        </p:txBody>
      </p:sp>
      <p:pic>
        <p:nvPicPr>
          <p:cNvPr id="8" name="Imagen 7">
            <a:extLst>
              <a:ext uri="{FF2B5EF4-FFF2-40B4-BE49-F238E27FC236}">
                <a16:creationId xmlns:a16="http://schemas.microsoft.com/office/drawing/2014/main" id="{1C4DCDC0-FE90-438F-DF87-23E3D0C51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59264"/>
            <a:ext cx="4419600" cy="2486025"/>
          </a:xfrm>
          <a:prstGeom prst="rect">
            <a:avLst/>
          </a:prstGeom>
        </p:spPr>
      </p:pic>
    </p:spTree>
    <p:extLst>
      <p:ext uri="{BB962C8B-B14F-4D97-AF65-F5344CB8AC3E}">
        <p14:creationId xmlns:p14="http://schemas.microsoft.com/office/powerpoint/2010/main" val="4192831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DE5D6-4298-34BA-DF41-540FC843FD09}"/>
              </a:ext>
            </a:extLst>
          </p:cNvPr>
          <p:cNvSpPr>
            <a:spLocks noGrp="1"/>
          </p:cNvSpPr>
          <p:nvPr>
            <p:ph type="title"/>
          </p:nvPr>
        </p:nvSpPr>
        <p:spPr/>
        <p:txBody>
          <a:bodyPr/>
          <a:lstStyle/>
          <a:p>
            <a:pPr>
              <a:spcBef>
                <a:spcPts val="1000"/>
              </a:spcBef>
            </a:pPr>
            <a:r>
              <a:rPr lang="es-MX" b="1" kern="0" dirty="0">
                <a:solidFill>
                  <a:schemeClr val="accent1"/>
                </a:solidFill>
                <a:ea typeface="+mn-ea"/>
                <a:cs typeface="Arial" panose="020B0604020202020204" pitchFamily="34" charset="0"/>
              </a:rPr>
              <a:t>Proceso De Instalación de Bizagi </a:t>
            </a:r>
            <a:r>
              <a:rPr lang="es-MX" b="1" kern="0" dirty="0" err="1">
                <a:solidFill>
                  <a:schemeClr val="accent1"/>
                </a:solidFill>
                <a:ea typeface="+mn-ea"/>
                <a:cs typeface="Arial" panose="020B0604020202020204" pitchFamily="34" charset="0"/>
              </a:rPr>
              <a:t>Modeler</a:t>
            </a:r>
            <a:r>
              <a:rPr lang="es-MX" b="1" kern="0" dirty="0">
                <a:solidFill>
                  <a:schemeClr val="accent1"/>
                </a:solidFill>
                <a:ea typeface="+mn-ea"/>
                <a:cs typeface="Arial" panose="020B0604020202020204" pitchFamily="34" charset="0"/>
              </a:rPr>
              <a:t>.</a:t>
            </a:r>
          </a:p>
        </p:txBody>
      </p:sp>
      <p:pic>
        <p:nvPicPr>
          <p:cNvPr id="5" name="Marcador de contenido 4">
            <a:extLst>
              <a:ext uri="{FF2B5EF4-FFF2-40B4-BE49-F238E27FC236}">
                <a16:creationId xmlns:a16="http://schemas.microsoft.com/office/drawing/2014/main" id="{4CBAC90E-66E6-1085-BC15-F6C822524B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3249"/>
            <a:ext cx="4882444" cy="2746375"/>
          </a:xfrm>
          <a:prstGeom prst="rect">
            <a:avLst/>
          </a:prstGeom>
        </p:spPr>
      </p:pic>
      <p:sp>
        <p:nvSpPr>
          <p:cNvPr id="7" name="CuadroTexto 6">
            <a:extLst>
              <a:ext uri="{FF2B5EF4-FFF2-40B4-BE49-F238E27FC236}">
                <a16:creationId xmlns:a16="http://schemas.microsoft.com/office/drawing/2014/main" id="{78418827-78DF-09A2-FE5E-1CF0B297FD2F}"/>
              </a:ext>
            </a:extLst>
          </p:cNvPr>
          <p:cNvSpPr txBox="1"/>
          <p:nvPr/>
        </p:nvSpPr>
        <p:spPr>
          <a:xfrm>
            <a:off x="6096000" y="2132872"/>
            <a:ext cx="4700337" cy="923330"/>
          </a:xfrm>
          <a:prstGeom prst="rect">
            <a:avLst/>
          </a:prstGeom>
          <a:noFill/>
        </p:spPr>
        <p:txBody>
          <a:bodyPr wrap="square">
            <a:spAutoFit/>
          </a:bodyPr>
          <a:lstStyle/>
          <a:p>
            <a:pPr>
              <a:buNone/>
            </a:pPr>
            <a:r>
              <a:rPr lang="es-MX" dirty="0"/>
              <a:t>Se muestra el archivo ejecutable correspondiente a la versión 4.3.0.008 de Bizagi </a:t>
            </a:r>
            <a:r>
              <a:rPr lang="es-MX" dirty="0" err="1"/>
              <a:t>Modeler</a:t>
            </a:r>
            <a:r>
              <a:rPr lang="es-MX" dirty="0"/>
              <a:t>, previamente descargado en el sistema. </a:t>
            </a:r>
          </a:p>
        </p:txBody>
      </p:sp>
    </p:spTree>
    <p:extLst>
      <p:ext uri="{BB962C8B-B14F-4D97-AF65-F5344CB8AC3E}">
        <p14:creationId xmlns:p14="http://schemas.microsoft.com/office/powerpoint/2010/main" val="2133643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0AC5D9-9FD1-99B5-CB0C-FC5B34DE4F9B}"/>
              </a:ext>
            </a:extLst>
          </p:cNvPr>
          <p:cNvSpPr>
            <a:spLocks noGrp="1"/>
          </p:cNvSpPr>
          <p:nvPr>
            <p:ph idx="1"/>
          </p:nvPr>
        </p:nvSpPr>
        <p:spPr>
          <a:xfrm>
            <a:off x="838200" y="968375"/>
            <a:ext cx="10515600" cy="4351338"/>
          </a:xfrm>
        </p:spPr>
        <p:txBody>
          <a:bodyPr>
            <a:normAutofit fontScale="92500" lnSpcReduction="10000"/>
          </a:bodyPr>
          <a:lstStyle/>
          <a:p>
            <a:pPr marL="0" indent="0">
              <a:buNone/>
            </a:pPr>
            <a:r>
              <a:rPr lang="es-MX" sz="4400" b="1" dirty="0">
                <a:solidFill>
                  <a:schemeClr val="accent1"/>
                </a:solidFill>
                <a:latin typeface="+mj-lt"/>
              </a:rPr>
              <a:t>Conclusión</a:t>
            </a:r>
          </a:p>
          <a:p>
            <a:pPr marL="0" indent="0">
              <a:buNone/>
            </a:pPr>
            <a:endParaRPr lang="es-MX" dirty="0"/>
          </a:p>
          <a:p>
            <a:r>
              <a:rPr lang="es-MX" dirty="0"/>
              <a:t>El proceso de instalación y utilización de las herramientas Bizagi </a:t>
            </a:r>
            <a:r>
              <a:rPr lang="es-MX" dirty="0" err="1"/>
              <a:t>Modeler</a:t>
            </a:r>
            <a:r>
              <a:rPr lang="es-MX" dirty="0"/>
              <a:t>, Draw.io y Balsamiq </a:t>
            </a:r>
            <a:r>
              <a:rPr lang="es-MX" dirty="0" err="1"/>
              <a:t>Wireframes</a:t>
            </a:r>
            <a:r>
              <a:rPr lang="es-MX" dirty="0"/>
              <a:t> se llevó a cabo de una manera satisfactoria, siguiendo cada uno de los pasos establecidos durante su configuración y ejecución. Asimismo, se realizó la elaboración de diagramas de procesos, arquitectura y modelo entidad–relación del proyecto </a:t>
            </a:r>
            <a:r>
              <a:rPr lang="es-MX" dirty="0" err="1"/>
              <a:t>Event</a:t>
            </a:r>
            <a:r>
              <a:rPr lang="es-MX" dirty="0"/>
              <a:t> Control, aplicando correctamente los conceptos vistos en la materia.</a:t>
            </a:r>
          </a:p>
          <a:p>
            <a:r>
              <a:rPr lang="es-MX" dirty="0"/>
              <a:t>Se verificó que cada una de las herramientas funciona adecuadamente y que los diagramas generados representan de forma clara la estructura y funcionamiento del sistema. </a:t>
            </a:r>
          </a:p>
        </p:txBody>
      </p:sp>
    </p:spTree>
    <p:extLst>
      <p:ext uri="{BB962C8B-B14F-4D97-AF65-F5344CB8AC3E}">
        <p14:creationId xmlns:p14="http://schemas.microsoft.com/office/powerpoint/2010/main" val="4155922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9C790-5C3A-D2F9-6586-825A6FB78EB6}"/>
              </a:ext>
            </a:extLst>
          </p:cNvPr>
          <p:cNvSpPr>
            <a:spLocks noGrp="1"/>
          </p:cNvSpPr>
          <p:nvPr>
            <p:ph type="title"/>
          </p:nvPr>
        </p:nvSpPr>
        <p:spPr/>
        <p:txBody>
          <a:bodyPr>
            <a:normAutofit/>
          </a:bodyPr>
          <a:lstStyle/>
          <a:p>
            <a:r>
              <a:rPr lang="es-MX" b="1" kern="0" dirty="0">
                <a:solidFill>
                  <a:schemeClr val="accent1"/>
                </a:solidFill>
                <a:ea typeface="+mn-ea"/>
                <a:cs typeface="Arial" panose="020B0604020202020204" pitchFamily="34" charset="0"/>
              </a:rPr>
              <a:t>INICIO DEL ASISTENTE</a:t>
            </a:r>
          </a:p>
        </p:txBody>
      </p:sp>
      <p:pic>
        <p:nvPicPr>
          <p:cNvPr id="5" name="Marcador de contenido 4">
            <a:extLst>
              <a:ext uri="{FF2B5EF4-FFF2-40B4-BE49-F238E27FC236}">
                <a16:creationId xmlns:a16="http://schemas.microsoft.com/office/drawing/2014/main" id="{CF927C85-2250-6586-CD3B-2A6385F4EE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694542" cy="2640680"/>
          </a:xfrm>
          <a:prstGeom prst="rect">
            <a:avLst/>
          </a:prstGeom>
        </p:spPr>
      </p:pic>
      <p:sp>
        <p:nvSpPr>
          <p:cNvPr id="9" name="CuadroTexto 8">
            <a:extLst>
              <a:ext uri="{FF2B5EF4-FFF2-40B4-BE49-F238E27FC236}">
                <a16:creationId xmlns:a16="http://schemas.microsoft.com/office/drawing/2014/main" id="{59F85330-195A-0691-58E5-05DF7C29CC5B}"/>
              </a:ext>
            </a:extLst>
          </p:cNvPr>
          <p:cNvSpPr txBox="1"/>
          <p:nvPr/>
        </p:nvSpPr>
        <p:spPr>
          <a:xfrm>
            <a:off x="6431591" y="1902139"/>
            <a:ext cx="4023360" cy="1754326"/>
          </a:xfrm>
          <a:prstGeom prst="rect">
            <a:avLst/>
          </a:prstGeom>
          <a:noFill/>
        </p:spPr>
        <p:txBody>
          <a:bodyPr wrap="square">
            <a:spAutoFit/>
          </a:bodyPr>
          <a:lstStyle/>
          <a:p>
            <a:pPr algn="just"/>
            <a:r>
              <a:rPr lang="es-MX" dirty="0"/>
              <a:t>El sistema solicita la selección del idioma para la instalación. Esta opción permite adaptar la interfaz del asistente a la preferencia del usuario, garantizando mayor comprensión durante el proceso de configuración.</a:t>
            </a:r>
          </a:p>
        </p:txBody>
      </p:sp>
    </p:spTree>
    <p:extLst>
      <p:ext uri="{BB962C8B-B14F-4D97-AF65-F5344CB8AC3E}">
        <p14:creationId xmlns:p14="http://schemas.microsoft.com/office/powerpoint/2010/main" val="109211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652FC8-6CFD-C726-F5AF-0551B2595845}"/>
              </a:ext>
            </a:extLst>
          </p:cNvPr>
          <p:cNvSpPr>
            <a:spLocks noGrp="1"/>
          </p:cNvSpPr>
          <p:nvPr>
            <p:ph type="title"/>
          </p:nvPr>
        </p:nvSpPr>
        <p:spPr/>
        <p:txBody>
          <a:bodyPr>
            <a:normAutofit/>
          </a:bodyPr>
          <a:lstStyle/>
          <a:p>
            <a:r>
              <a:rPr lang="es-MX" b="1" kern="0" dirty="0">
                <a:solidFill>
                  <a:schemeClr val="accent1"/>
                </a:solidFill>
                <a:ea typeface="+mn-ea"/>
                <a:cs typeface="Arial" panose="020B0604020202020204" pitchFamily="34" charset="0"/>
              </a:rPr>
              <a:t>PROCESO DE PREPARACIÓN E INSTALACIÓN</a:t>
            </a:r>
          </a:p>
        </p:txBody>
      </p:sp>
      <p:pic>
        <p:nvPicPr>
          <p:cNvPr id="5" name="Marcador de contenido 4">
            <a:extLst>
              <a:ext uri="{FF2B5EF4-FFF2-40B4-BE49-F238E27FC236}">
                <a16:creationId xmlns:a16="http://schemas.microsoft.com/office/drawing/2014/main" id="{C890B082-B34A-89EA-209F-20DABDC27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35772"/>
            <a:ext cx="6020364" cy="3386455"/>
          </a:xfrm>
          <a:prstGeom prst="rect">
            <a:avLst/>
          </a:prstGeom>
        </p:spPr>
      </p:pic>
      <p:sp>
        <p:nvSpPr>
          <p:cNvPr id="7" name="CuadroTexto 6">
            <a:extLst>
              <a:ext uri="{FF2B5EF4-FFF2-40B4-BE49-F238E27FC236}">
                <a16:creationId xmlns:a16="http://schemas.microsoft.com/office/drawing/2014/main" id="{40AA99AB-6AE3-E910-4184-DAF806C2F710}"/>
              </a:ext>
            </a:extLst>
          </p:cNvPr>
          <p:cNvSpPr txBox="1"/>
          <p:nvPr/>
        </p:nvSpPr>
        <p:spPr>
          <a:xfrm>
            <a:off x="7604760" y="2035016"/>
            <a:ext cx="4053840" cy="2031325"/>
          </a:xfrm>
          <a:prstGeom prst="rect">
            <a:avLst/>
          </a:prstGeom>
          <a:noFill/>
        </p:spPr>
        <p:txBody>
          <a:bodyPr wrap="square">
            <a:spAutoFit/>
          </a:bodyPr>
          <a:lstStyle/>
          <a:p>
            <a:pPr algn="just">
              <a:buNone/>
            </a:pPr>
            <a:r>
              <a:rPr lang="es-MX" dirty="0"/>
              <a:t>El asistente comienza la preparación de los archivos necesarios para la instalación, extrayendo los componentes internos del paquete (.</a:t>
            </a:r>
            <a:r>
              <a:rPr lang="es-MX" dirty="0" err="1"/>
              <a:t>msi</a:t>
            </a:r>
            <a:r>
              <a:rPr lang="es-MX" dirty="0"/>
              <a:t>). Durante esta fase se realiza la configuración inicial del entorno para asegurar que el programa se instale correctamente.</a:t>
            </a:r>
          </a:p>
        </p:txBody>
      </p:sp>
    </p:spTree>
    <p:extLst>
      <p:ext uri="{BB962C8B-B14F-4D97-AF65-F5344CB8AC3E}">
        <p14:creationId xmlns:p14="http://schemas.microsoft.com/office/powerpoint/2010/main" val="190977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511D69-5C39-E012-F687-CB26588EAD8B}"/>
              </a:ext>
            </a:extLst>
          </p:cNvPr>
          <p:cNvSpPr>
            <a:spLocks noGrp="1"/>
          </p:cNvSpPr>
          <p:nvPr>
            <p:ph type="title"/>
          </p:nvPr>
        </p:nvSpPr>
        <p:spPr/>
        <p:txBody>
          <a:bodyPr>
            <a:normAutofit/>
          </a:bodyPr>
          <a:lstStyle/>
          <a:p>
            <a:r>
              <a:rPr lang="es-MX" b="1" kern="0" dirty="0">
                <a:solidFill>
                  <a:schemeClr val="accent1"/>
                </a:solidFill>
                <a:ea typeface="+mn-ea"/>
                <a:cs typeface="Arial" panose="020B0604020202020204" pitchFamily="34" charset="0"/>
              </a:rPr>
              <a:t>INICIO DEL ASISTENTE DE INSTALACIÓN</a:t>
            </a:r>
          </a:p>
        </p:txBody>
      </p:sp>
      <p:pic>
        <p:nvPicPr>
          <p:cNvPr id="5" name="Marcador de contenido 4">
            <a:extLst>
              <a:ext uri="{FF2B5EF4-FFF2-40B4-BE49-F238E27FC236}">
                <a16:creationId xmlns:a16="http://schemas.microsoft.com/office/drawing/2014/main" id="{468BA5B0-4231-E713-CE66-8946517069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984" y="1690688"/>
            <a:ext cx="5745479" cy="3231832"/>
          </a:xfrm>
          <a:prstGeom prst="rect">
            <a:avLst/>
          </a:prstGeom>
        </p:spPr>
      </p:pic>
      <p:sp>
        <p:nvSpPr>
          <p:cNvPr id="9" name="CuadroTexto 8">
            <a:extLst>
              <a:ext uri="{FF2B5EF4-FFF2-40B4-BE49-F238E27FC236}">
                <a16:creationId xmlns:a16="http://schemas.microsoft.com/office/drawing/2014/main" id="{C3263A07-E3D7-FF7F-BB1F-8D44AFDF4A01}"/>
              </a:ext>
            </a:extLst>
          </p:cNvPr>
          <p:cNvSpPr txBox="1"/>
          <p:nvPr/>
        </p:nvSpPr>
        <p:spPr>
          <a:xfrm>
            <a:off x="7147560" y="2109947"/>
            <a:ext cx="4312920" cy="2031325"/>
          </a:xfrm>
          <a:prstGeom prst="rect">
            <a:avLst/>
          </a:prstGeom>
          <a:noFill/>
        </p:spPr>
        <p:txBody>
          <a:bodyPr wrap="square">
            <a:spAutoFit/>
          </a:bodyPr>
          <a:lstStyle/>
          <a:p>
            <a:pPr algn="just">
              <a:buNone/>
            </a:pPr>
            <a:r>
              <a:rPr lang="es-MX" dirty="0"/>
              <a:t>Se ejecuta el instalador mediante el asistente </a:t>
            </a:r>
            <a:r>
              <a:rPr lang="es-MX" dirty="0" err="1"/>
              <a:t>InstallShield</a:t>
            </a:r>
            <a:r>
              <a:rPr lang="es-MX" dirty="0"/>
              <a:t> </a:t>
            </a:r>
            <a:r>
              <a:rPr lang="es-MX" dirty="0" err="1"/>
              <a:t>Wizard</a:t>
            </a:r>
            <a:r>
              <a:rPr lang="es-MX" dirty="0"/>
              <a:t>, el cual guía al usuario durante el proceso de configuración. En esta etapa se da la bienvenida y se informa que el sistema ayudará a instalar correctamente la aplicación en el equipo.</a:t>
            </a:r>
          </a:p>
        </p:txBody>
      </p:sp>
    </p:spTree>
    <p:extLst>
      <p:ext uri="{BB962C8B-B14F-4D97-AF65-F5344CB8AC3E}">
        <p14:creationId xmlns:p14="http://schemas.microsoft.com/office/powerpoint/2010/main" val="226701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B528A0-6D06-F1CF-D08B-AA342DF0CB89}"/>
              </a:ext>
            </a:extLst>
          </p:cNvPr>
          <p:cNvSpPr>
            <a:spLocks noGrp="1"/>
          </p:cNvSpPr>
          <p:nvPr>
            <p:ph type="title"/>
          </p:nvPr>
        </p:nvSpPr>
        <p:spPr/>
        <p:txBody>
          <a:bodyPr/>
          <a:lstStyle/>
          <a:p>
            <a:r>
              <a:rPr lang="es-MX" b="1" kern="0" dirty="0">
                <a:solidFill>
                  <a:schemeClr val="accent1"/>
                </a:solidFill>
                <a:ea typeface="+mn-ea"/>
                <a:cs typeface="Arial" panose="020B0604020202020204" pitchFamily="34" charset="0"/>
              </a:rPr>
              <a:t>ACEPTACIÓN DEL CONTRATO DE LICENCIA</a:t>
            </a:r>
          </a:p>
        </p:txBody>
      </p:sp>
      <p:pic>
        <p:nvPicPr>
          <p:cNvPr id="5" name="Marcador de contenido 4">
            <a:extLst>
              <a:ext uri="{FF2B5EF4-FFF2-40B4-BE49-F238E27FC236}">
                <a16:creationId xmlns:a16="http://schemas.microsoft.com/office/drawing/2014/main" id="{BD7266B9-6947-ED39-0E4F-DFE3F119CB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393684" cy="3033947"/>
          </a:xfrm>
          <a:prstGeom prst="rect">
            <a:avLst/>
          </a:prstGeom>
        </p:spPr>
      </p:pic>
      <p:sp>
        <p:nvSpPr>
          <p:cNvPr id="7" name="CuadroTexto 6">
            <a:extLst>
              <a:ext uri="{FF2B5EF4-FFF2-40B4-BE49-F238E27FC236}">
                <a16:creationId xmlns:a16="http://schemas.microsoft.com/office/drawing/2014/main" id="{D6C9E1F5-25B8-DE14-8A8B-695D544DD49C}"/>
              </a:ext>
            </a:extLst>
          </p:cNvPr>
          <p:cNvSpPr txBox="1"/>
          <p:nvPr/>
        </p:nvSpPr>
        <p:spPr>
          <a:xfrm>
            <a:off x="6644640" y="1690688"/>
            <a:ext cx="4709160" cy="1200329"/>
          </a:xfrm>
          <a:prstGeom prst="rect">
            <a:avLst/>
          </a:prstGeom>
          <a:noFill/>
        </p:spPr>
        <p:txBody>
          <a:bodyPr wrap="square">
            <a:spAutoFit/>
          </a:bodyPr>
          <a:lstStyle/>
          <a:p>
            <a:pPr algn="just">
              <a:buNone/>
            </a:pPr>
            <a:r>
              <a:rPr lang="es-MX" dirty="0"/>
              <a:t>Durante el proceso de instalación se presenta el contrato de licencia de usuario final .En esta etapa, el usuario debe aceptar los términos del acuerdo para continuar con la instalación.</a:t>
            </a:r>
          </a:p>
        </p:txBody>
      </p:sp>
    </p:spTree>
    <p:extLst>
      <p:ext uri="{BB962C8B-B14F-4D97-AF65-F5344CB8AC3E}">
        <p14:creationId xmlns:p14="http://schemas.microsoft.com/office/powerpoint/2010/main" val="9108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127D7-DF60-A73E-6AF7-299140656E7A}"/>
              </a:ext>
            </a:extLst>
          </p:cNvPr>
          <p:cNvSpPr>
            <a:spLocks noGrp="1"/>
          </p:cNvSpPr>
          <p:nvPr>
            <p:ph type="title"/>
          </p:nvPr>
        </p:nvSpPr>
        <p:spPr/>
        <p:txBody>
          <a:bodyPr/>
          <a:lstStyle/>
          <a:p>
            <a:r>
              <a:rPr lang="es-MX" b="1" dirty="0">
                <a:solidFill>
                  <a:schemeClr val="accent1"/>
                </a:solidFill>
              </a:rPr>
              <a:t>CONFIGURACIÓN DE OPCIONES AVANZADAS</a:t>
            </a:r>
          </a:p>
        </p:txBody>
      </p:sp>
      <p:pic>
        <p:nvPicPr>
          <p:cNvPr id="5" name="Marcador de contenido 4">
            <a:extLst>
              <a:ext uri="{FF2B5EF4-FFF2-40B4-BE49-F238E27FC236}">
                <a16:creationId xmlns:a16="http://schemas.microsoft.com/office/drawing/2014/main" id="{26D05567-527D-2DA7-BD86-791F890728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5722338" cy="3218815"/>
          </a:xfrm>
          <a:prstGeom prst="rect">
            <a:avLst/>
          </a:prstGeom>
        </p:spPr>
      </p:pic>
      <p:sp>
        <p:nvSpPr>
          <p:cNvPr id="7" name="CuadroTexto 6">
            <a:extLst>
              <a:ext uri="{FF2B5EF4-FFF2-40B4-BE49-F238E27FC236}">
                <a16:creationId xmlns:a16="http://schemas.microsoft.com/office/drawing/2014/main" id="{BDD2D7EC-00E0-3727-67CB-6D5FB567A089}"/>
              </a:ext>
            </a:extLst>
          </p:cNvPr>
          <p:cNvSpPr txBox="1"/>
          <p:nvPr/>
        </p:nvSpPr>
        <p:spPr>
          <a:xfrm>
            <a:off x="6888480" y="1980248"/>
            <a:ext cx="4785360" cy="1754326"/>
          </a:xfrm>
          <a:prstGeom prst="rect">
            <a:avLst/>
          </a:prstGeom>
          <a:noFill/>
        </p:spPr>
        <p:txBody>
          <a:bodyPr wrap="square">
            <a:spAutoFit/>
          </a:bodyPr>
          <a:lstStyle/>
          <a:p>
            <a:pPr algn="just">
              <a:buNone/>
            </a:pPr>
            <a:r>
              <a:rPr lang="es-MX" dirty="0"/>
              <a:t>El proceso de instalación se presentan las opciones avanzadas de configuración. El asistente permite la habilitación de una suscripción Enterprise para </a:t>
            </a:r>
            <a:r>
              <a:rPr lang="es-MX" dirty="0" err="1"/>
              <a:t>Modeler</a:t>
            </a:r>
            <a:r>
              <a:rPr lang="es-MX" dirty="0"/>
              <a:t> </a:t>
            </a:r>
            <a:r>
              <a:rPr lang="es-MX" dirty="0" err="1"/>
              <a:t>Services</a:t>
            </a:r>
            <a:r>
              <a:rPr lang="es-MX" dirty="0"/>
              <a:t>, destinada a entornos corporativos. Pero en esta etapa se deja haci sin modificación</a:t>
            </a:r>
          </a:p>
        </p:txBody>
      </p:sp>
    </p:spTree>
    <p:extLst>
      <p:ext uri="{BB962C8B-B14F-4D97-AF65-F5344CB8AC3E}">
        <p14:creationId xmlns:p14="http://schemas.microsoft.com/office/powerpoint/2010/main" val="20966818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2506</Words>
  <Application>Microsoft Office PowerPoint</Application>
  <PresentationFormat>Panorámica</PresentationFormat>
  <Paragraphs>136</Paragraphs>
  <Slides>40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40</vt:i4>
      </vt:variant>
    </vt:vector>
  </HeadingPairs>
  <TitlesOfParts>
    <vt:vector size="44" baseType="lpstr">
      <vt:lpstr>Arial</vt:lpstr>
      <vt:lpstr>Calibri</vt:lpstr>
      <vt:lpstr>Calibri Light</vt:lpstr>
      <vt:lpstr>Tema de Office</vt:lpstr>
      <vt:lpstr>Presentación de PowerPoint</vt:lpstr>
      <vt:lpstr>Presentación de PowerPoint</vt:lpstr>
      <vt:lpstr>Presentación de PowerPoint</vt:lpstr>
      <vt:lpstr>Proceso De Instalación de Bizagi Modeler.</vt:lpstr>
      <vt:lpstr>INICIO DEL ASISTENTE</vt:lpstr>
      <vt:lpstr>PROCESO DE PREPARACIÓN E INSTALACIÓN</vt:lpstr>
      <vt:lpstr>INICIO DEL ASISTENTE DE INSTALACIÓN</vt:lpstr>
      <vt:lpstr>ACEPTACIÓN DEL CONTRATO DE LICENCIA</vt:lpstr>
      <vt:lpstr>CONFIGURACIÓN DE OPCIONES AVANZADAS</vt:lpstr>
      <vt:lpstr>SELECCIÓN DE UBICACIÓN DE INSTALACIÓN</vt:lpstr>
      <vt:lpstr>CONFIRMACIÓN FINAL DE INSTALACIÓN</vt:lpstr>
      <vt:lpstr>PROCESO DE INSTALACIÓN</vt:lpstr>
      <vt:lpstr>AVANCE DE LA INSTALACIÓN</vt:lpstr>
      <vt:lpstr>INSTALACIÓN COMPLETADA</vt:lpstr>
      <vt:lpstr>INTERFAZ PRINCIPAL DE BIZAGI MODELER</vt:lpstr>
      <vt:lpstr>Realización de Diagrama de procesos en Bizagui</vt:lpstr>
      <vt:lpstr>Presentación de PowerPoint</vt:lpstr>
      <vt:lpstr>Presentación de PowerPoint</vt:lpstr>
      <vt:lpstr>Presentación de PowerPoint</vt:lpstr>
      <vt:lpstr>Busqueda de DRAW IO</vt:lpstr>
      <vt:lpstr>Acceso a la plataforma Draw.io</vt:lpstr>
      <vt:lpstr>Creación Del Elemento En Draw.io</vt:lpstr>
      <vt:lpstr>Creacion de elementos conexion</vt:lpstr>
      <vt:lpstr>Inserción de íconos en Draw.io</vt:lpstr>
      <vt:lpstr>Personalización y Configuración de Estilos</vt:lpstr>
      <vt:lpstr>Integración de Elementos Visuales en la Arquitectura</vt:lpstr>
      <vt:lpstr>UML EN DRAW</vt:lpstr>
      <vt:lpstr>Presentación de PowerPoint</vt:lpstr>
      <vt:lpstr>Selección del modo de instalación</vt:lpstr>
      <vt:lpstr>Selección de la ubicación de instalación</vt:lpstr>
      <vt:lpstr>Selección de tareas adicionales</vt:lpstr>
      <vt:lpstr>Confirmación para iniciar la instalación</vt:lpstr>
      <vt:lpstr>Proceso de instalación</vt:lpstr>
      <vt:lpstr>Finalización de la instalación</vt:lpstr>
      <vt:lpstr>Protección en tiempo real  desactivada.</vt:lpstr>
      <vt:lpstr>Apertura de la carpeta del archivo ejecutable</vt:lpstr>
      <vt:lpstr>Ubicación del programa</vt:lpstr>
      <vt:lpstr>Insercion del archivo en directorio del programa</vt:lpstr>
      <vt:lpstr>Ejecucion de MADARA y verificación del programa</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rafael aquino villanueva</dc:creator>
  <cp:lastModifiedBy>rafael aquino villanueva</cp:lastModifiedBy>
  <cp:revision>14</cp:revision>
  <dcterms:created xsi:type="dcterms:W3CDTF">2026-02-14T13:39:49Z</dcterms:created>
  <dcterms:modified xsi:type="dcterms:W3CDTF">2026-03-01T03:13:09Z</dcterms:modified>
</cp:coreProperties>
</file>